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347" r:id="rId2"/>
    <p:sldId id="273" r:id="rId3"/>
    <p:sldId id="274" r:id="rId4"/>
    <p:sldId id="270" r:id="rId5"/>
    <p:sldId id="338" r:id="rId6"/>
    <p:sldId id="282" r:id="rId7"/>
    <p:sldId id="283" r:id="rId8"/>
    <p:sldId id="284" r:id="rId9"/>
    <p:sldId id="339" r:id="rId10"/>
    <p:sldId id="289" r:id="rId11"/>
    <p:sldId id="290" r:id="rId12"/>
    <p:sldId id="292" r:id="rId13"/>
    <p:sldId id="291" r:id="rId14"/>
    <p:sldId id="348" r:id="rId15"/>
    <p:sldId id="293" r:id="rId16"/>
    <p:sldId id="294" r:id="rId17"/>
    <p:sldId id="340" r:id="rId18"/>
    <p:sldId id="296" r:id="rId19"/>
    <p:sldId id="297" r:id="rId20"/>
    <p:sldId id="298" r:id="rId21"/>
    <p:sldId id="343" r:id="rId22"/>
    <p:sldId id="346" r:id="rId23"/>
    <p:sldId id="345" r:id="rId24"/>
    <p:sldId id="256" r:id="rId25"/>
    <p:sldId id="34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meng Qin" initials="YQ" lastIdx="1" clrIdx="0">
    <p:extLst>
      <p:ext uri="{19B8F6BF-5375-455C-9EA6-DF929625EA0E}">
        <p15:presenceInfo xmlns:p15="http://schemas.microsoft.com/office/powerpoint/2012/main" userId="Yumeng Q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29A"/>
    <a:srgbClr val="162348"/>
    <a:srgbClr val="32A1D1"/>
    <a:srgbClr val="E7EBF4"/>
    <a:srgbClr val="2DA0D2"/>
    <a:srgbClr val="2FA0D2"/>
    <a:srgbClr val="17264C"/>
    <a:srgbClr val="0F2145"/>
    <a:srgbClr val="DAE6F6"/>
    <a:srgbClr val="2EA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48" autoAdjust="0"/>
    <p:restoredTop sz="94660"/>
  </p:normalViewPr>
  <p:slideViewPr>
    <p:cSldViewPr snapToGrid="0">
      <p:cViewPr>
        <p:scale>
          <a:sx n="90" d="100"/>
          <a:sy n="90" d="100"/>
        </p:scale>
        <p:origin x="516" y="280"/>
      </p:cViewPr>
      <p:guideLst/>
    </p:cSldViewPr>
  </p:slideViewPr>
  <p:notesTextViewPr>
    <p:cViewPr>
      <p:scale>
        <a:sx n="1" d="1"/>
        <a:sy n="1" d="1"/>
      </p:scale>
      <p:origin x="0" y="0"/>
    </p:cViewPr>
  </p:notesTextViewPr>
  <p:sorterViewPr>
    <p:cViewPr varScale="1">
      <p:scale>
        <a:sx n="100" d="100"/>
        <a:sy n="100" d="100"/>
      </p:scale>
      <p:origin x="0" y="-145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9C0E14-E9E5-4DA9-BC05-DF580FDA1B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AU"/>
              <a:t>YUMENGQIN 14376646</a:t>
            </a:r>
          </a:p>
        </p:txBody>
      </p:sp>
      <p:sp>
        <p:nvSpPr>
          <p:cNvPr id="3" name="Date Placeholder 2">
            <a:extLst>
              <a:ext uri="{FF2B5EF4-FFF2-40B4-BE49-F238E27FC236}">
                <a16:creationId xmlns:a16="http://schemas.microsoft.com/office/drawing/2014/main" id="{CEA944EA-0143-4869-B47B-192ABDE07D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A6EFA1-3F0E-4591-9A04-29994EBDF400}" type="datetimeFigureOut">
              <a:rPr lang="en-AU" smtClean="0"/>
              <a:t>16/10/2021</a:t>
            </a:fld>
            <a:endParaRPr lang="en-AU"/>
          </a:p>
        </p:txBody>
      </p:sp>
      <p:sp>
        <p:nvSpPr>
          <p:cNvPr id="4" name="Footer Placeholder 3">
            <a:extLst>
              <a:ext uri="{FF2B5EF4-FFF2-40B4-BE49-F238E27FC236}">
                <a16:creationId xmlns:a16="http://schemas.microsoft.com/office/drawing/2014/main" id="{D135BDDF-4D13-49CE-9256-669B15F85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E48D6430-A148-4F91-8125-22C0DF9D43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D7F5A5-4D39-4D64-B03D-2EE16F24C3E9}" type="slidenum">
              <a:rPr lang="en-AU" smtClean="0"/>
              <a:t>‹#›</a:t>
            </a:fld>
            <a:endParaRPr lang="en-AU"/>
          </a:p>
        </p:txBody>
      </p:sp>
    </p:spTree>
    <p:extLst>
      <p:ext uri="{BB962C8B-B14F-4D97-AF65-F5344CB8AC3E}">
        <p14:creationId xmlns:p14="http://schemas.microsoft.com/office/powerpoint/2010/main" val="243372449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AU" altLang="zh-CN"/>
              <a:t>YUMENGQIN 14376646</a:t>
            </a: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
        <p:nvSpPr>
          <p:cNvPr id="5" name="Header Placeholder 4">
            <a:extLst>
              <a:ext uri="{FF2B5EF4-FFF2-40B4-BE49-F238E27FC236}">
                <a16:creationId xmlns:a16="http://schemas.microsoft.com/office/drawing/2014/main" id="{1CB4BC7B-D9FA-4315-BE03-5586FC2192D7}"/>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291959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
        <p:nvSpPr>
          <p:cNvPr id="5" name="Header Placeholder 4">
            <a:extLst>
              <a:ext uri="{FF2B5EF4-FFF2-40B4-BE49-F238E27FC236}">
                <a16:creationId xmlns:a16="http://schemas.microsoft.com/office/drawing/2014/main" id="{1A2E50AC-253D-41AA-BD06-FE43AD997864}"/>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52852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
        <p:nvSpPr>
          <p:cNvPr id="5" name="Header Placeholder 4">
            <a:extLst>
              <a:ext uri="{FF2B5EF4-FFF2-40B4-BE49-F238E27FC236}">
                <a16:creationId xmlns:a16="http://schemas.microsoft.com/office/drawing/2014/main" id="{5534721D-E810-44F4-B383-2E32C393D830}"/>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96423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
        <p:nvSpPr>
          <p:cNvPr id="5" name="Header Placeholder 4">
            <a:extLst>
              <a:ext uri="{FF2B5EF4-FFF2-40B4-BE49-F238E27FC236}">
                <a16:creationId xmlns:a16="http://schemas.microsoft.com/office/drawing/2014/main" id="{2DCB477A-92B6-44B8-BEA9-F7085710FE74}"/>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609323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
        <p:nvSpPr>
          <p:cNvPr id="5" name="Header Placeholder 4">
            <a:extLst>
              <a:ext uri="{FF2B5EF4-FFF2-40B4-BE49-F238E27FC236}">
                <a16:creationId xmlns:a16="http://schemas.microsoft.com/office/drawing/2014/main" id="{31BAB470-FB87-4888-AA61-14F88D6845F5}"/>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88291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
        <p:nvSpPr>
          <p:cNvPr id="5" name="Header Placeholder 4">
            <a:extLst>
              <a:ext uri="{FF2B5EF4-FFF2-40B4-BE49-F238E27FC236}">
                <a16:creationId xmlns:a16="http://schemas.microsoft.com/office/drawing/2014/main" id="{F7B6A67C-49E5-4888-A8F9-F407C7425875}"/>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746845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
        <p:nvSpPr>
          <p:cNvPr id="5" name="Header Placeholder 4">
            <a:extLst>
              <a:ext uri="{FF2B5EF4-FFF2-40B4-BE49-F238E27FC236}">
                <a16:creationId xmlns:a16="http://schemas.microsoft.com/office/drawing/2014/main" id="{BE27C467-2DDC-46A3-812E-104B1851ADC3}"/>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2748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
        <p:nvSpPr>
          <p:cNvPr id="5" name="Header Placeholder 4">
            <a:extLst>
              <a:ext uri="{FF2B5EF4-FFF2-40B4-BE49-F238E27FC236}">
                <a16:creationId xmlns:a16="http://schemas.microsoft.com/office/drawing/2014/main" id="{F33035AD-3361-46A7-98CB-C30610DFE9C0}"/>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654547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
        <p:nvSpPr>
          <p:cNvPr id="5" name="Header Placeholder 4">
            <a:extLst>
              <a:ext uri="{FF2B5EF4-FFF2-40B4-BE49-F238E27FC236}">
                <a16:creationId xmlns:a16="http://schemas.microsoft.com/office/drawing/2014/main" id="{67D8657B-8B4B-4263-AAFF-5667BC5EA89B}"/>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23264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
        <p:nvSpPr>
          <p:cNvPr id="5" name="Header Placeholder 4">
            <a:extLst>
              <a:ext uri="{FF2B5EF4-FFF2-40B4-BE49-F238E27FC236}">
                <a16:creationId xmlns:a16="http://schemas.microsoft.com/office/drawing/2014/main" id="{2636B055-EE2C-407E-8AC5-C88261C0CBEE}"/>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051254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
        <p:nvSpPr>
          <p:cNvPr id="5" name="Header Placeholder 4">
            <a:extLst>
              <a:ext uri="{FF2B5EF4-FFF2-40B4-BE49-F238E27FC236}">
                <a16:creationId xmlns:a16="http://schemas.microsoft.com/office/drawing/2014/main" id="{D628E2BD-540F-4179-A7EC-855DA8368413}"/>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432552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
        <p:nvSpPr>
          <p:cNvPr id="5" name="Header Placeholder 4">
            <a:extLst>
              <a:ext uri="{FF2B5EF4-FFF2-40B4-BE49-F238E27FC236}">
                <a16:creationId xmlns:a16="http://schemas.microsoft.com/office/drawing/2014/main" id="{77464E3B-1AE9-44D4-92DA-FB8BF54100BF}"/>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61160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
        <p:nvSpPr>
          <p:cNvPr id="5" name="Header Placeholder 4">
            <a:extLst>
              <a:ext uri="{FF2B5EF4-FFF2-40B4-BE49-F238E27FC236}">
                <a16:creationId xmlns:a16="http://schemas.microsoft.com/office/drawing/2014/main" id="{BC73CF2D-C260-4CA6-B89B-9DDCC5073A9F}"/>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840370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
        <p:nvSpPr>
          <p:cNvPr id="5" name="Header Placeholder 4">
            <a:extLst>
              <a:ext uri="{FF2B5EF4-FFF2-40B4-BE49-F238E27FC236}">
                <a16:creationId xmlns:a16="http://schemas.microsoft.com/office/drawing/2014/main" id="{B6A3366B-276F-41E7-B9F1-84EE4AEB8F71}"/>
              </a:ext>
            </a:extLst>
          </p:cNvPr>
          <p:cNvSpPr>
            <a:spLocks noGrp="1"/>
          </p:cNvSpPr>
          <p:nvPr>
            <p:ph type="hdr" sz="quarter"/>
          </p:nvPr>
        </p:nvSpPr>
        <p:spPr/>
        <p:txBody>
          <a:bodyPr/>
          <a:lstStyle/>
          <a:p>
            <a:r>
              <a:rPr lang="en-AU" altLang="zh-CN"/>
              <a:t>YUMENGQIN 14376646</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
        <p:nvSpPr>
          <p:cNvPr id="5" name="Header Placeholder 4">
            <a:extLst>
              <a:ext uri="{FF2B5EF4-FFF2-40B4-BE49-F238E27FC236}">
                <a16:creationId xmlns:a16="http://schemas.microsoft.com/office/drawing/2014/main" id="{AA9A9A01-CCE9-4EFB-81F1-47E15910525D}"/>
              </a:ext>
            </a:extLst>
          </p:cNvPr>
          <p:cNvSpPr>
            <a:spLocks noGrp="1"/>
          </p:cNvSpPr>
          <p:nvPr>
            <p:ph type="hdr" sz="quarter"/>
          </p:nvPr>
        </p:nvSpPr>
        <p:spPr/>
        <p:txBody>
          <a:bodyPr/>
          <a:lstStyle/>
          <a:p>
            <a:r>
              <a:rPr lang="en-AU" altLang="zh-CN"/>
              <a:t>YUMENGQIN 14376646</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
        <p:nvSpPr>
          <p:cNvPr id="5" name="Header Placeholder 4">
            <a:extLst>
              <a:ext uri="{FF2B5EF4-FFF2-40B4-BE49-F238E27FC236}">
                <a16:creationId xmlns:a16="http://schemas.microsoft.com/office/drawing/2014/main" id="{5864FC1F-F9D7-4534-A7EF-DA47D238D25B}"/>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833742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
        <p:nvSpPr>
          <p:cNvPr id="5" name="Header Placeholder 4">
            <a:extLst>
              <a:ext uri="{FF2B5EF4-FFF2-40B4-BE49-F238E27FC236}">
                <a16:creationId xmlns:a16="http://schemas.microsoft.com/office/drawing/2014/main" id="{DA051C54-190C-4720-B4BA-4BD173F7C067}"/>
              </a:ext>
            </a:extLst>
          </p:cNvPr>
          <p:cNvSpPr>
            <a:spLocks noGrp="1"/>
          </p:cNvSpPr>
          <p:nvPr>
            <p:ph type="hdr" sz="quarter"/>
          </p:nvPr>
        </p:nvSpPr>
        <p:spPr/>
        <p:txBody>
          <a:bodyPr/>
          <a:lstStyle/>
          <a:p>
            <a:r>
              <a:rPr lang="en-AU" altLang="zh-CN"/>
              <a:t>YUMENGQIN 14376646</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
        <p:nvSpPr>
          <p:cNvPr id="5" name="Header Placeholder 4">
            <a:extLst>
              <a:ext uri="{FF2B5EF4-FFF2-40B4-BE49-F238E27FC236}">
                <a16:creationId xmlns:a16="http://schemas.microsoft.com/office/drawing/2014/main" id="{56A0DEB9-9212-4242-B45A-FFBFE1EA7323}"/>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83882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
        <p:nvSpPr>
          <p:cNvPr id="5" name="Header Placeholder 4">
            <a:extLst>
              <a:ext uri="{FF2B5EF4-FFF2-40B4-BE49-F238E27FC236}">
                <a16:creationId xmlns:a16="http://schemas.microsoft.com/office/drawing/2014/main" id="{A95597C5-3861-463F-84DF-564E9027C8D7}"/>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235735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
        <p:nvSpPr>
          <p:cNvPr id="5" name="Header Placeholder 4">
            <a:extLst>
              <a:ext uri="{FF2B5EF4-FFF2-40B4-BE49-F238E27FC236}">
                <a16:creationId xmlns:a16="http://schemas.microsoft.com/office/drawing/2014/main" id="{C1053630-8E07-47AB-9495-16CE6FBF6150}"/>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3629352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
        <p:nvSpPr>
          <p:cNvPr id="5" name="Header Placeholder 4">
            <a:extLst>
              <a:ext uri="{FF2B5EF4-FFF2-40B4-BE49-F238E27FC236}">
                <a16:creationId xmlns:a16="http://schemas.microsoft.com/office/drawing/2014/main" id="{CAF22267-4A37-4EDE-8107-047B7639D806}"/>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05884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
        <p:nvSpPr>
          <p:cNvPr id="5" name="Header Placeholder 4">
            <a:extLst>
              <a:ext uri="{FF2B5EF4-FFF2-40B4-BE49-F238E27FC236}">
                <a16:creationId xmlns:a16="http://schemas.microsoft.com/office/drawing/2014/main" id="{CBD72FE9-FD17-423E-93B5-1857BB6E6227}"/>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761946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
        <p:nvSpPr>
          <p:cNvPr id="5" name="Header Placeholder 4">
            <a:extLst>
              <a:ext uri="{FF2B5EF4-FFF2-40B4-BE49-F238E27FC236}">
                <a16:creationId xmlns:a16="http://schemas.microsoft.com/office/drawing/2014/main" id="{68D12022-0CA8-4C0E-9C5F-610BF1890A42}"/>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82215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
        <p:nvSpPr>
          <p:cNvPr id="5" name="Header Placeholder 4">
            <a:extLst>
              <a:ext uri="{FF2B5EF4-FFF2-40B4-BE49-F238E27FC236}">
                <a16:creationId xmlns:a16="http://schemas.microsoft.com/office/drawing/2014/main" id="{98FF3B4D-0F4B-4B6B-9E59-50A17DBC7C67}"/>
              </a:ext>
            </a:extLst>
          </p:cNvPr>
          <p:cNvSpPr>
            <a:spLocks noGrp="1"/>
          </p:cNvSpPr>
          <p:nvPr>
            <p:ph type="hdr" sz="quarter"/>
          </p:nvPr>
        </p:nvSpPr>
        <p:spPr/>
        <p:txBody>
          <a:bodyPr/>
          <a:lstStyle/>
          <a:p>
            <a:r>
              <a:rPr lang="en-AU" altLang="zh-CN"/>
              <a:t>YUMENGQIN 14376646</a:t>
            </a:r>
            <a:endParaRPr lang="zh-CN" altLang="en-US"/>
          </a:p>
        </p:txBody>
      </p:sp>
    </p:spTree>
    <p:extLst>
      <p:ext uri="{BB962C8B-B14F-4D97-AF65-F5344CB8AC3E}">
        <p14:creationId xmlns:p14="http://schemas.microsoft.com/office/powerpoint/2010/main" val="1032325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D157D80-E241-4C16-BE2D-6E3F8DD9661B}" type="datetime1">
              <a:rPr lang="zh-CN" altLang="en-US" smtClean="0"/>
              <a:t>2021/10/16</a:t>
            </a:fld>
            <a:endParaRPr lang="zh-CN" altLang="en-US"/>
          </a:p>
        </p:txBody>
      </p:sp>
      <p:sp>
        <p:nvSpPr>
          <p:cNvPr id="5" name="页脚占位符 4"/>
          <p:cNvSpPr>
            <a:spLocks noGrp="1"/>
          </p:cNvSpPr>
          <p:nvPr>
            <p:ph type="ftr" sz="quarter" idx="11"/>
          </p:nvPr>
        </p:nvSpPr>
        <p:spPr/>
        <p:txBody>
          <a:bodyPr/>
          <a:lstStyle/>
          <a:p>
            <a:r>
              <a:rPr lang="en-AU" altLang="zh-CN"/>
              <a:t>YUMENG QIN 14376646</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3F1204-76B6-4F58-BE89-707452D92855}" type="datetime1">
              <a:rPr lang="zh-CN" altLang="en-US" smtClean="0"/>
              <a:t>2021/10/16</a:t>
            </a:fld>
            <a:endParaRPr lang="zh-CN" altLang="en-US"/>
          </a:p>
        </p:txBody>
      </p:sp>
      <p:sp>
        <p:nvSpPr>
          <p:cNvPr id="5" name="页脚占位符 4"/>
          <p:cNvSpPr>
            <a:spLocks noGrp="1"/>
          </p:cNvSpPr>
          <p:nvPr>
            <p:ph type="ftr" sz="quarter" idx="11"/>
          </p:nvPr>
        </p:nvSpPr>
        <p:spPr/>
        <p:txBody>
          <a:bodyPr/>
          <a:lstStyle/>
          <a:p>
            <a:r>
              <a:rPr lang="en-AU" altLang="zh-CN"/>
              <a:t>YUMENG QIN 14376646</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C81EF0-0D02-4AC2-8308-5C6ACBAAF983}" type="datetime1">
              <a:rPr lang="zh-CN" altLang="en-US" smtClean="0"/>
              <a:t>2021/10/16</a:t>
            </a:fld>
            <a:endParaRPr lang="zh-CN" altLang="en-US"/>
          </a:p>
        </p:txBody>
      </p:sp>
      <p:sp>
        <p:nvSpPr>
          <p:cNvPr id="5" name="页脚占位符 4"/>
          <p:cNvSpPr>
            <a:spLocks noGrp="1"/>
          </p:cNvSpPr>
          <p:nvPr>
            <p:ph type="ftr" sz="quarter" idx="11"/>
          </p:nvPr>
        </p:nvSpPr>
        <p:spPr/>
        <p:txBody>
          <a:bodyPr/>
          <a:lstStyle/>
          <a:p>
            <a:r>
              <a:rPr lang="en-AU" altLang="zh-CN"/>
              <a:t>YUMENG QIN 14376646</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F89C98-EC4B-4E46-AB50-EB1E6D162251}" type="datetime1">
              <a:rPr lang="zh-CN" altLang="en-US" smtClean="0"/>
              <a:t>2021/10/16</a:t>
            </a:fld>
            <a:endParaRPr lang="zh-CN" altLang="en-US"/>
          </a:p>
        </p:txBody>
      </p:sp>
      <p:sp>
        <p:nvSpPr>
          <p:cNvPr id="5" name="页脚占位符 4"/>
          <p:cNvSpPr>
            <a:spLocks noGrp="1"/>
          </p:cNvSpPr>
          <p:nvPr>
            <p:ph type="ftr" sz="quarter" idx="11"/>
          </p:nvPr>
        </p:nvSpPr>
        <p:spPr/>
        <p:txBody>
          <a:bodyPr/>
          <a:lstStyle/>
          <a:p>
            <a:r>
              <a:rPr lang="en-AU" altLang="zh-CN"/>
              <a:t>YUMENG QIN 14376646</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75CB320-CDE3-4E5A-9AF3-A91BDDB1A4DE}" type="datetime1">
              <a:rPr lang="zh-CN" altLang="en-US" smtClean="0"/>
              <a:t>2021/10/16</a:t>
            </a:fld>
            <a:endParaRPr lang="zh-CN" altLang="en-US"/>
          </a:p>
        </p:txBody>
      </p:sp>
      <p:sp>
        <p:nvSpPr>
          <p:cNvPr id="5" name="页脚占位符 4"/>
          <p:cNvSpPr>
            <a:spLocks noGrp="1"/>
          </p:cNvSpPr>
          <p:nvPr>
            <p:ph type="ftr" sz="quarter" idx="11"/>
          </p:nvPr>
        </p:nvSpPr>
        <p:spPr/>
        <p:txBody>
          <a:bodyPr/>
          <a:lstStyle/>
          <a:p>
            <a:r>
              <a:rPr lang="en-AU" altLang="zh-CN"/>
              <a:t>YUMENG QIN 14376646</a:t>
            </a: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BFAC9F0-3825-4E21-969F-03D0080A247E}" type="datetime1">
              <a:rPr lang="zh-CN" altLang="en-US" smtClean="0"/>
              <a:t>2021/10/16</a:t>
            </a:fld>
            <a:endParaRPr lang="zh-CN" altLang="en-US"/>
          </a:p>
        </p:txBody>
      </p:sp>
      <p:sp>
        <p:nvSpPr>
          <p:cNvPr id="6" name="页脚占位符 5"/>
          <p:cNvSpPr>
            <a:spLocks noGrp="1"/>
          </p:cNvSpPr>
          <p:nvPr>
            <p:ph type="ftr" sz="quarter" idx="11"/>
          </p:nvPr>
        </p:nvSpPr>
        <p:spPr/>
        <p:txBody>
          <a:bodyPr/>
          <a:lstStyle/>
          <a:p>
            <a:r>
              <a:rPr lang="en-AU" altLang="zh-CN"/>
              <a:t>YUMENG QIN 14376646</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C7289E6-C16E-46BF-A3FD-400716CD3786}" type="datetime1">
              <a:rPr lang="zh-CN" altLang="en-US" smtClean="0"/>
              <a:t>2021/10/16</a:t>
            </a:fld>
            <a:endParaRPr lang="zh-CN" altLang="en-US"/>
          </a:p>
        </p:txBody>
      </p:sp>
      <p:sp>
        <p:nvSpPr>
          <p:cNvPr id="8" name="页脚占位符 7"/>
          <p:cNvSpPr>
            <a:spLocks noGrp="1"/>
          </p:cNvSpPr>
          <p:nvPr>
            <p:ph type="ftr" sz="quarter" idx="11"/>
          </p:nvPr>
        </p:nvSpPr>
        <p:spPr/>
        <p:txBody>
          <a:bodyPr/>
          <a:lstStyle/>
          <a:p>
            <a:r>
              <a:rPr lang="en-AU" altLang="zh-CN"/>
              <a:t>YUMENG QIN 14376646</a:t>
            </a:r>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C1292F6-40BE-45CA-A15F-66E24116ECAB}" type="datetime1">
              <a:rPr lang="zh-CN" altLang="en-US" smtClean="0"/>
              <a:t>2021/10/16</a:t>
            </a:fld>
            <a:endParaRPr lang="zh-CN" altLang="en-US"/>
          </a:p>
        </p:txBody>
      </p:sp>
      <p:sp>
        <p:nvSpPr>
          <p:cNvPr id="4" name="页脚占位符 3"/>
          <p:cNvSpPr>
            <a:spLocks noGrp="1"/>
          </p:cNvSpPr>
          <p:nvPr>
            <p:ph type="ftr" sz="quarter" idx="11"/>
          </p:nvPr>
        </p:nvSpPr>
        <p:spPr/>
        <p:txBody>
          <a:bodyPr/>
          <a:lstStyle/>
          <a:p>
            <a:r>
              <a:rPr lang="en-AU" altLang="zh-CN"/>
              <a:t>YUMENG QIN 14376646</a:t>
            </a:r>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A3BD07-90DE-4036-BBE9-B0C2CE2A7A46}" type="datetime1">
              <a:rPr lang="zh-CN" altLang="en-US" smtClean="0"/>
              <a:t>2021/10/16</a:t>
            </a:fld>
            <a:endParaRPr lang="zh-CN" altLang="en-US"/>
          </a:p>
        </p:txBody>
      </p:sp>
      <p:sp>
        <p:nvSpPr>
          <p:cNvPr id="3" name="页脚占位符 2"/>
          <p:cNvSpPr>
            <a:spLocks noGrp="1"/>
          </p:cNvSpPr>
          <p:nvPr>
            <p:ph type="ftr" sz="quarter" idx="11"/>
          </p:nvPr>
        </p:nvSpPr>
        <p:spPr/>
        <p:txBody>
          <a:bodyPr/>
          <a:lstStyle/>
          <a:p>
            <a:r>
              <a:rPr lang="en-AU" altLang="zh-CN"/>
              <a:t>YUMENG QIN 14376646</a:t>
            </a: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766D49-D672-41BC-960A-D9DD2B903FAA}" type="datetime1">
              <a:rPr lang="zh-CN" altLang="en-US" smtClean="0"/>
              <a:t>2021/10/16</a:t>
            </a:fld>
            <a:endParaRPr lang="zh-CN" altLang="en-US"/>
          </a:p>
        </p:txBody>
      </p:sp>
      <p:sp>
        <p:nvSpPr>
          <p:cNvPr id="6" name="页脚占位符 5"/>
          <p:cNvSpPr>
            <a:spLocks noGrp="1"/>
          </p:cNvSpPr>
          <p:nvPr>
            <p:ph type="ftr" sz="quarter" idx="11"/>
          </p:nvPr>
        </p:nvSpPr>
        <p:spPr/>
        <p:txBody>
          <a:bodyPr/>
          <a:lstStyle/>
          <a:p>
            <a:r>
              <a:rPr lang="en-AU" altLang="zh-CN"/>
              <a:t>YUMENG QIN 14376646</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959407-5DE8-499C-BA04-4DAE192CC446}" type="datetime1">
              <a:rPr lang="zh-CN" altLang="en-US" smtClean="0"/>
              <a:t>2021/10/16</a:t>
            </a:fld>
            <a:endParaRPr lang="zh-CN" altLang="en-US"/>
          </a:p>
        </p:txBody>
      </p:sp>
      <p:sp>
        <p:nvSpPr>
          <p:cNvPr id="6" name="页脚占位符 5"/>
          <p:cNvSpPr>
            <a:spLocks noGrp="1"/>
          </p:cNvSpPr>
          <p:nvPr>
            <p:ph type="ftr" sz="quarter" idx="11"/>
          </p:nvPr>
        </p:nvSpPr>
        <p:spPr/>
        <p:txBody>
          <a:bodyPr/>
          <a:lstStyle/>
          <a:p>
            <a:r>
              <a:rPr lang="en-AU" altLang="zh-CN"/>
              <a:t>YUMENG QIN 14376646</a:t>
            </a:r>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defRPr>
            </a:lvl1pPr>
          </a:lstStyle>
          <a:p>
            <a:fld id="{0DCEEA74-3839-4207-AD37-D76CC90CB8A3}" type="datetime1">
              <a:rPr lang="zh-CN" altLang="en-US" smtClean="0"/>
              <a:t>2021/10/16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defRPr>
            </a:lvl1pPr>
          </a:lstStyle>
          <a:p>
            <a:r>
              <a:rPr lang="en-AU" altLang="zh-CN"/>
              <a:t>YUMENG QIN 14376646</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u="none" strike="noStrike" kern="1200" cap="none" spc="300" normalizeH="0">
          <a:solidFill>
            <a:schemeClr val="tx1">
              <a:lumMod val="75000"/>
              <a:lumOff val="25000"/>
              <a:alpha val="90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2094865" y="3359785"/>
            <a:ext cx="2941320" cy="1019175"/>
          </a:xfrm>
        </p:spPr>
        <p:txBody>
          <a:bodyPr>
            <a:noAutofit/>
          </a:bodyPr>
          <a:lstStyle/>
          <a:p>
            <a:pPr algn="ctr"/>
            <a:r>
              <a:rPr lang="en-AU" altLang="zh-CN" sz="4800" dirty="0">
                <a:solidFill>
                  <a:schemeClr val="bg1">
                    <a:alpha val="94000"/>
                  </a:schemeClr>
                </a:solidFill>
              </a:rPr>
              <a:t>Agenda</a:t>
            </a:r>
            <a:endParaRPr lang="zh-CN" altLang="en-US" sz="4800" spc="300" dirty="0">
              <a:solidFill>
                <a:schemeClr val="bg1">
                  <a:alpha val="94000"/>
                </a:schemeClr>
              </a:solidFill>
            </a:endParaRPr>
          </a:p>
        </p:txBody>
      </p:sp>
      <p:sp>
        <p:nvSpPr>
          <p:cNvPr id="51" name="矩形 50"/>
          <p:cNvSpPr/>
          <p:nvPr/>
        </p:nvSpPr>
        <p:spPr>
          <a:xfrm>
            <a:off x="5177942" y="2547118"/>
            <a:ext cx="3261459" cy="471170"/>
          </a:xfrm>
          <a:prstGeom prst="rect">
            <a:avLst/>
          </a:prstGeom>
        </p:spPr>
        <p:txBody>
          <a:bodyPr wrap="square">
            <a:spAutoFit/>
          </a:bodyPr>
          <a:lstStyle/>
          <a:p>
            <a:pPr>
              <a:spcAft>
                <a:spcPts val="0"/>
              </a:spcAft>
              <a:defRPr/>
            </a:pPr>
            <a:r>
              <a:rPr lang="en-US" altLang="zh-CN" sz="24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01</a:t>
            </a: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 </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Overview</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矩形 51"/>
          <p:cNvSpPr/>
          <p:nvPr/>
        </p:nvSpPr>
        <p:spPr>
          <a:xfrm>
            <a:off x="5114290" y="3325449"/>
            <a:ext cx="3261360"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02</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Entity Relationship</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5177790" y="4088898"/>
            <a:ext cx="3953510"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03</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a:t>
            </a:r>
            <a:r>
              <a:rPr lang="en-US"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SQL Queries Retrieval</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5177790" y="4885188"/>
            <a:ext cx="3261459"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04</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Data Integrity</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TextBox 1">
            <a:extLst>
              <a:ext uri="{FF2B5EF4-FFF2-40B4-BE49-F238E27FC236}">
                <a16:creationId xmlns:a16="http://schemas.microsoft.com/office/drawing/2014/main" id="{5E59F5FB-B8DF-4AFF-A60B-7A91803B880F}"/>
              </a:ext>
            </a:extLst>
          </p:cNvPr>
          <p:cNvSpPr txBox="1"/>
          <p:nvPr/>
        </p:nvSpPr>
        <p:spPr>
          <a:xfrm>
            <a:off x="9260205" y="5173835"/>
            <a:ext cx="2201545" cy="646331"/>
          </a:xfrm>
          <a:prstGeom prst="rect">
            <a:avLst/>
          </a:prstGeom>
          <a:noFill/>
        </p:spPr>
        <p:txBody>
          <a:bodyPr wrap="square" rtlCol="0">
            <a:spAutoFit/>
          </a:bodyPr>
          <a:lstStyle/>
          <a:p>
            <a:r>
              <a:rPr lang="en-AU" dirty="0"/>
              <a:t>14376646</a:t>
            </a:r>
          </a:p>
          <a:p>
            <a:r>
              <a:rPr lang="en-AU" dirty="0"/>
              <a:t>YUMENG QIN</a:t>
            </a:r>
          </a:p>
        </p:txBody>
      </p:sp>
      <p:pic>
        <p:nvPicPr>
          <p:cNvPr id="10" name="Picture 9" descr="Diagram, schematic&#10;&#10;Description automatically generated">
            <a:extLst>
              <a:ext uri="{FF2B5EF4-FFF2-40B4-BE49-F238E27FC236}">
                <a16:creationId xmlns:a16="http://schemas.microsoft.com/office/drawing/2014/main" id="{9F0CABC5-ACFC-4A98-95EF-A7B47B6D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52" y="1200329"/>
            <a:ext cx="7061563" cy="5112013"/>
          </a:xfrm>
          <a:prstGeom prst="rect">
            <a:avLst/>
          </a:prstGeom>
        </p:spPr>
      </p:pic>
      <p:cxnSp>
        <p:nvCxnSpPr>
          <p:cNvPr id="14" name="Straight Connector 13">
            <a:extLst>
              <a:ext uri="{FF2B5EF4-FFF2-40B4-BE49-F238E27FC236}">
                <a16:creationId xmlns:a16="http://schemas.microsoft.com/office/drawing/2014/main" id="{C2A690A5-158B-4BC8-B61F-4D5541315207}"/>
              </a:ext>
            </a:extLst>
          </p:cNvPr>
          <p:cNvCxnSpPr/>
          <p:nvPr/>
        </p:nvCxnSpPr>
        <p:spPr>
          <a:xfrm>
            <a:off x="558800" y="2470150"/>
            <a:ext cx="0" cy="3752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CC5AFFF-AD64-4CEA-A7B9-223D0314D9C5}"/>
              </a:ext>
            </a:extLst>
          </p:cNvPr>
          <p:cNvCxnSpPr/>
          <p:nvPr/>
        </p:nvCxnSpPr>
        <p:spPr>
          <a:xfrm>
            <a:off x="552450" y="2489200"/>
            <a:ext cx="381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469E94-8A6E-4796-B3D3-DD6FAA321914}"/>
              </a:ext>
            </a:extLst>
          </p:cNvPr>
          <p:cNvCxnSpPr>
            <a:cxnSpLocks/>
          </p:cNvCxnSpPr>
          <p:nvPr/>
        </p:nvCxnSpPr>
        <p:spPr>
          <a:xfrm>
            <a:off x="4375150" y="2470150"/>
            <a:ext cx="0" cy="370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A6241D6-ECA4-4965-BE3F-7D1B49776771}"/>
              </a:ext>
            </a:extLst>
          </p:cNvPr>
          <p:cNvCxnSpPr/>
          <p:nvPr/>
        </p:nvCxnSpPr>
        <p:spPr>
          <a:xfrm flipV="1">
            <a:off x="558800" y="6178550"/>
            <a:ext cx="3803650" cy="44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048A1C-712C-4AF9-828D-F940356A5C7D}"/>
              </a:ext>
            </a:extLst>
          </p:cNvPr>
          <p:cNvCxnSpPr/>
          <p:nvPr/>
        </p:nvCxnSpPr>
        <p:spPr>
          <a:xfrm flipH="1">
            <a:off x="1358900" y="2076450"/>
            <a:ext cx="495300" cy="69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75BC0DC-58F5-4633-86A0-CDBB2C6957B7}"/>
              </a:ext>
            </a:extLst>
          </p:cNvPr>
          <p:cNvSpPr txBox="1"/>
          <p:nvPr/>
        </p:nvSpPr>
        <p:spPr>
          <a:xfrm>
            <a:off x="1873250" y="1746250"/>
            <a:ext cx="1263650" cy="369332"/>
          </a:xfrm>
          <a:prstGeom prst="rect">
            <a:avLst/>
          </a:prstGeom>
          <a:noFill/>
        </p:spPr>
        <p:txBody>
          <a:bodyPr wrap="square" rtlCol="0">
            <a:spAutoFit/>
          </a:bodyPr>
          <a:lstStyle/>
          <a:p>
            <a:r>
              <a:rPr lang="en-AU" dirty="0"/>
              <a:t>Focus</a:t>
            </a:r>
          </a:p>
        </p:txBody>
      </p:sp>
      <p:sp>
        <p:nvSpPr>
          <p:cNvPr id="3" name="Footer Placeholder 2">
            <a:extLst>
              <a:ext uri="{FF2B5EF4-FFF2-40B4-BE49-F238E27FC236}">
                <a16:creationId xmlns:a16="http://schemas.microsoft.com/office/drawing/2014/main" id="{FC319CCB-E3AD-408D-9904-27D4BF863425}"/>
              </a:ext>
            </a:extLst>
          </p:cNvPr>
          <p:cNvSpPr>
            <a:spLocks noGrp="1"/>
          </p:cNvSpPr>
          <p:nvPr>
            <p:ph type="ftr" sz="quarter" idx="11"/>
          </p:nvPr>
        </p:nvSpPr>
        <p:spPr/>
        <p:txBody>
          <a:bodyPr/>
          <a:lstStyle/>
          <a:p>
            <a:r>
              <a:rPr lang="en-AU" altLang="zh-CN"/>
              <a:t>YUMENG QIN 14376646</a:t>
            </a:r>
            <a:endParaRPr lang="zh-CN" altLang="en-US"/>
          </a:p>
        </p:txBody>
      </p:sp>
    </p:spTree>
    <p:extLst>
      <p:ext uri="{BB962C8B-B14F-4D97-AF65-F5344CB8AC3E}">
        <p14:creationId xmlns:p14="http://schemas.microsoft.com/office/powerpoint/2010/main" val="3943958342"/>
      </p:ext>
    </p:extLst>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 name="TextBox 3">
            <a:extLst>
              <a:ext uri="{FF2B5EF4-FFF2-40B4-BE49-F238E27FC236}">
                <a16:creationId xmlns:a16="http://schemas.microsoft.com/office/drawing/2014/main" id="{F7597C0A-BFF3-4D67-BEC5-2DB192BA34E9}"/>
              </a:ext>
            </a:extLst>
          </p:cNvPr>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1"/>
                </a:solidFill>
                <a:effectLst/>
                <a:latin typeface="+mj-lt"/>
                <a:ea typeface="+mj-ea"/>
                <a:cs typeface="+mj-cs"/>
              </a:rPr>
              <a:t>A simple query of a single table</a:t>
            </a:r>
            <a:endParaRPr lang="en-US" sz="3600"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F58158F-94CC-44B3-8FC9-5809BD666895}"/>
              </a:ext>
            </a:extLst>
          </p:cNvPr>
          <p:cNvSpPr txBox="1"/>
          <p:nvPr/>
        </p:nvSpPr>
        <p:spPr>
          <a:xfrm>
            <a:off x="296533" y="2967335"/>
            <a:ext cx="7161512" cy="923330"/>
          </a:xfrm>
          <a:prstGeom prst="rect">
            <a:avLst/>
          </a:prstGeom>
          <a:noFill/>
        </p:spPr>
        <p:txBody>
          <a:bodyPr wrap="none" rtlCol="0">
            <a:spAutoFit/>
          </a:bodyPr>
          <a:lstStyle/>
          <a:p>
            <a:r>
              <a:rPr lang="en-US" dirty="0" err="1"/>
              <a:t>postgres</a:t>
            </a:r>
            <a:r>
              <a:rPr lang="en-US" dirty="0"/>
              <a:t>=# select </a:t>
            </a:r>
            <a:r>
              <a:rPr lang="en-US" dirty="0" err="1"/>
              <a:t>Storenumber</a:t>
            </a:r>
            <a:r>
              <a:rPr lang="en-US" dirty="0"/>
              <a:t>, count(</a:t>
            </a:r>
            <a:r>
              <a:rPr lang="en-US" dirty="0" err="1"/>
              <a:t>storenumber</a:t>
            </a:r>
            <a:r>
              <a:rPr lang="en-US" dirty="0"/>
              <a:t>) as </a:t>
            </a:r>
            <a:r>
              <a:rPr lang="en-US" dirty="0" err="1"/>
              <a:t>staffsamount</a:t>
            </a:r>
            <a:r>
              <a:rPr lang="en-US" dirty="0"/>
              <a:t> </a:t>
            </a:r>
          </a:p>
          <a:p>
            <a:r>
              <a:rPr lang="en-US" dirty="0"/>
              <a:t>from employee group by </a:t>
            </a:r>
            <a:r>
              <a:rPr lang="en-US" dirty="0" err="1"/>
              <a:t>storenumber</a:t>
            </a:r>
            <a:r>
              <a:rPr lang="en-US" dirty="0"/>
              <a:t> </a:t>
            </a:r>
          </a:p>
          <a:p>
            <a:r>
              <a:rPr lang="en-US" dirty="0"/>
              <a:t>order by </a:t>
            </a:r>
            <a:r>
              <a:rPr lang="en-US" dirty="0" err="1"/>
              <a:t>storenumber</a:t>
            </a:r>
            <a:r>
              <a:rPr lang="en-US" dirty="0"/>
              <a:t> ;</a:t>
            </a:r>
            <a:endParaRPr lang="en-AU" dirty="0"/>
          </a:p>
        </p:txBody>
      </p:sp>
      <p:pic>
        <p:nvPicPr>
          <p:cNvPr id="14" name="Picture 13" descr="Text&#10;&#10;Description automatically generated with low confidence">
            <a:extLst>
              <a:ext uri="{FF2B5EF4-FFF2-40B4-BE49-F238E27FC236}">
                <a16:creationId xmlns:a16="http://schemas.microsoft.com/office/drawing/2014/main" id="{3D015C54-79A9-4981-8D98-727AA453B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 y="4017893"/>
            <a:ext cx="12436622" cy="1662933"/>
          </a:xfrm>
          <a:prstGeom prst="rect">
            <a:avLst/>
          </a:prstGeom>
        </p:spPr>
      </p:pic>
      <p:sp>
        <p:nvSpPr>
          <p:cNvPr id="22" name="TextBox 21">
            <a:extLst>
              <a:ext uri="{FF2B5EF4-FFF2-40B4-BE49-F238E27FC236}">
                <a16:creationId xmlns:a16="http://schemas.microsoft.com/office/drawing/2014/main" id="{55958F2E-A1EE-4D9E-BD47-9F2C911AAF31}"/>
              </a:ext>
            </a:extLst>
          </p:cNvPr>
          <p:cNvSpPr txBox="1"/>
          <p:nvPr/>
        </p:nvSpPr>
        <p:spPr>
          <a:xfrm>
            <a:off x="374171" y="2052664"/>
            <a:ext cx="5545942" cy="369332"/>
          </a:xfrm>
          <a:prstGeom prst="rect">
            <a:avLst/>
          </a:prstGeom>
          <a:noFill/>
        </p:spPr>
        <p:txBody>
          <a:bodyPr wrap="none" rtlCol="0">
            <a:spAutoFit/>
          </a:bodyPr>
          <a:lstStyle/>
          <a:p>
            <a:r>
              <a:rPr lang="en-AU" dirty="0">
                <a:solidFill>
                  <a:srgbClr val="27529A"/>
                </a:solidFill>
              </a:rPr>
              <a:t>Goal: find out the amount of employee in each store.</a:t>
            </a:r>
          </a:p>
        </p:txBody>
      </p:sp>
      <p:sp>
        <p:nvSpPr>
          <p:cNvPr id="2" name="Footer Placeholder 1">
            <a:extLst>
              <a:ext uri="{FF2B5EF4-FFF2-40B4-BE49-F238E27FC236}">
                <a16:creationId xmlns:a16="http://schemas.microsoft.com/office/drawing/2014/main" id="{2E21106B-E68F-4850-B025-D2CFC1B1913B}"/>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TextBox 13">
            <a:extLst>
              <a:ext uri="{FF2B5EF4-FFF2-40B4-BE49-F238E27FC236}">
                <a16:creationId xmlns:a16="http://schemas.microsoft.com/office/drawing/2014/main" id="{FE6670CD-05CD-438F-8ECB-1E6D4399A7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effectLst/>
                <a:latin typeface="+mj-lt"/>
                <a:ea typeface="+mj-ea"/>
                <a:cs typeface="+mj-cs"/>
              </a:rPr>
              <a:t>A query which uses the words "natural join"</a:t>
            </a:r>
            <a:endParaRPr lang="en-US" sz="3600" kern="1200">
              <a:solidFill>
                <a:schemeClr val="tx1"/>
              </a:solidFill>
              <a:latin typeface="+mj-lt"/>
              <a:ea typeface="+mj-ea"/>
              <a:cs typeface="+mj-cs"/>
            </a:endParaRPr>
          </a:p>
        </p:txBody>
      </p:sp>
      <p:pic>
        <p:nvPicPr>
          <p:cNvPr id="22" name="Picture 21" descr="Table&#10;&#10;Description automatically generated">
            <a:extLst>
              <a:ext uri="{FF2B5EF4-FFF2-40B4-BE49-F238E27FC236}">
                <a16:creationId xmlns:a16="http://schemas.microsoft.com/office/drawing/2014/main" id="{B78093A6-EFD6-40F0-9FE7-CB016A50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384" y="3957550"/>
            <a:ext cx="6439231" cy="2190863"/>
          </a:xfrm>
          <a:prstGeom prst="rect">
            <a:avLst/>
          </a:prstGeom>
        </p:spPr>
      </p:pic>
      <p:sp>
        <p:nvSpPr>
          <p:cNvPr id="24" name="TextBox 23">
            <a:extLst>
              <a:ext uri="{FF2B5EF4-FFF2-40B4-BE49-F238E27FC236}">
                <a16:creationId xmlns:a16="http://schemas.microsoft.com/office/drawing/2014/main" id="{41DEED92-9050-4FBE-A248-159A490F8E85}"/>
              </a:ext>
            </a:extLst>
          </p:cNvPr>
          <p:cNvSpPr txBox="1"/>
          <p:nvPr/>
        </p:nvSpPr>
        <p:spPr>
          <a:xfrm>
            <a:off x="2530475" y="2161786"/>
            <a:ext cx="8832850" cy="1477328"/>
          </a:xfrm>
          <a:prstGeom prst="rect">
            <a:avLst/>
          </a:prstGeom>
          <a:noFill/>
        </p:spPr>
        <p:txBody>
          <a:bodyPr wrap="square" rtlCol="0">
            <a:spAutoFit/>
          </a:bodyPr>
          <a:lstStyle/>
          <a:p>
            <a:r>
              <a:rPr lang="en-AU" dirty="0">
                <a:solidFill>
                  <a:srgbClr val="27529A"/>
                </a:solidFill>
              </a:rPr>
              <a:t>If we want to know each transaction details, we can natural join order entity and ordered product entity. After using this way, we can forward use different queries to get different result through group by query. </a:t>
            </a:r>
          </a:p>
          <a:p>
            <a:endParaRPr lang="en-AU" dirty="0"/>
          </a:p>
          <a:p>
            <a:r>
              <a:rPr lang="en-US" dirty="0"/>
              <a:t>select * from </a:t>
            </a:r>
            <a:r>
              <a:rPr lang="en-US" dirty="0" err="1"/>
              <a:t>CustomerOrder</a:t>
            </a:r>
            <a:r>
              <a:rPr lang="en-US" dirty="0"/>
              <a:t> natural join </a:t>
            </a:r>
            <a:r>
              <a:rPr lang="en-US" dirty="0" err="1"/>
              <a:t>OrderProduct</a:t>
            </a:r>
            <a:r>
              <a:rPr lang="en-US" dirty="0"/>
              <a:t>;</a:t>
            </a:r>
            <a:endParaRPr lang="en-AU" dirty="0"/>
          </a:p>
        </p:txBody>
      </p:sp>
      <p:sp>
        <p:nvSpPr>
          <p:cNvPr id="2" name="Footer Placeholder 1">
            <a:extLst>
              <a:ext uri="{FF2B5EF4-FFF2-40B4-BE49-F238E27FC236}">
                <a16:creationId xmlns:a16="http://schemas.microsoft.com/office/drawing/2014/main" id="{8D3B0EF2-9FB0-46AF-83E5-DBB4A63B982C}"/>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1DBD5A-DD49-4AB2-B9CE-0F47E215FBDC}"/>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kern="1200" dirty="0">
                <a:solidFill>
                  <a:schemeClr val="tx1"/>
                </a:solidFill>
                <a:effectLst/>
                <a:latin typeface="+mj-lt"/>
                <a:ea typeface="+mj-ea"/>
                <a:cs typeface="+mj-cs"/>
              </a:rPr>
              <a:t>A query involving a “Group by”, also with a “HAVING”</a:t>
            </a:r>
            <a:endParaRPr lang="en-US" sz="4100" kern="1200" dirty="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EFC6D4-47E3-4049-A7A8-B51E50A165C0}"/>
              </a:ext>
            </a:extLst>
          </p:cNvPr>
          <p:cNvSpPr txBox="1"/>
          <p:nvPr/>
        </p:nvSpPr>
        <p:spPr>
          <a:xfrm>
            <a:off x="1422185" y="2320333"/>
            <a:ext cx="10337800" cy="1754326"/>
          </a:xfrm>
          <a:prstGeom prst="rect">
            <a:avLst/>
          </a:prstGeom>
          <a:noFill/>
        </p:spPr>
        <p:txBody>
          <a:bodyPr wrap="square" rtlCol="0">
            <a:spAutoFit/>
          </a:bodyPr>
          <a:lstStyle/>
          <a:p>
            <a:r>
              <a:rPr lang="en-US" dirty="0">
                <a:solidFill>
                  <a:srgbClr val="27529A"/>
                </a:solidFill>
              </a:rPr>
              <a:t>Goal: find out employee who serve equal or more than 2 customer.</a:t>
            </a:r>
          </a:p>
          <a:p>
            <a:r>
              <a:rPr lang="en-US" dirty="0">
                <a:solidFill>
                  <a:srgbClr val="27529A"/>
                </a:solidFill>
              </a:rPr>
              <a:t>Meaningful: if we define an outstanding employee is who serve equal or more than 2 customers, we can find out outstanding employees.</a:t>
            </a:r>
          </a:p>
          <a:p>
            <a:endParaRPr lang="en-US" dirty="0"/>
          </a:p>
          <a:p>
            <a:r>
              <a:rPr lang="en-US" dirty="0" err="1"/>
              <a:t>postgres</a:t>
            </a:r>
            <a:r>
              <a:rPr lang="en-US" dirty="0"/>
              <a:t>=# select </a:t>
            </a:r>
            <a:r>
              <a:rPr lang="en-US" dirty="0" err="1"/>
              <a:t>employee_id</a:t>
            </a:r>
            <a:r>
              <a:rPr lang="en-US" dirty="0"/>
              <a:t> from </a:t>
            </a:r>
            <a:r>
              <a:rPr lang="en-US" dirty="0" err="1"/>
              <a:t>CustomerOrder</a:t>
            </a:r>
            <a:r>
              <a:rPr lang="en-US" dirty="0"/>
              <a:t> natural join </a:t>
            </a:r>
            <a:r>
              <a:rPr lang="en-US" dirty="0" err="1"/>
              <a:t>OrdedProduct</a:t>
            </a:r>
            <a:r>
              <a:rPr lang="en-US" dirty="0"/>
              <a:t> group by </a:t>
            </a:r>
            <a:r>
              <a:rPr lang="en-US" dirty="0" err="1"/>
              <a:t>employee_id</a:t>
            </a:r>
            <a:r>
              <a:rPr lang="en-US" dirty="0"/>
              <a:t> having count(</a:t>
            </a:r>
            <a:r>
              <a:rPr lang="en-US" dirty="0" err="1"/>
              <a:t>customer_id</a:t>
            </a:r>
            <a:r>
              <a:rPr lang="en-US" dirty="0"/>
              <a:t>) &gt;=2 ;</a:t>
            </a:r>
            <a:endParaRPr lang="en-AU" dirty="0"/>
          </a:p>
        </p:txBody>
      </p:sp>
      <p:pic>
        <p:nvPicPr>
          <p:cNvPr id="11" name="Picture 10">
            <a:extLst>
              <a:ext uri="{FF2B5EF4-FFF2-40B4-BE49-F238E27FC236}">
                <a16:creationId xmlns:a16="http://schemas.microsoft.com/office/drawing/2014/main" id="{ED05F588-5E0E-4C6C-8F58-6192D8AEA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399" y="4846962"/>
            <a:ext cx="8820603" cy="1060505"/>
          </a:xfrm>
          <a:prstGeom prst="rect">
            <a:avLst/>
          </a:prstGeom>
        </p:spPr>
      </p:pic>
      <p:sp>
        <p:nvSpPr>
          <p:cNvPr id="2" name="Footer Placeholder 1">
            <a:extLst>
              <a:ext uri="{FF2B5EF4-FFF2-40B4-BE49-F238E27FC236}">
                <a16:creationId xmlns:a16="http://schemas.microsoft.com/office/drawing/2014/main" id="{5028E838-76F1-450E-AFD6-171F819DCF11}"/>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99DE96AB-BD0F-429C-B245-C2CD5AD6CDAC}"/>
              </a:ext>
            </a:extLst>
          </p:cNvPr>
          <p:cNvSpPr txBox="1"/>
          <p:nvPr/>
        </p:nvSpPr>
        <p:spPr>
          <a:xfrm>
            <a:off x="1184744" y="442551"/>
            <a:ext cx="9859618" cy="71331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500" kern="1200" dirty="0">
                <a:solidFill>
                  <a:schemeClr val="tx1"/>
                </a:solidFill>
                <a:effectLst/>
                <a:latin typeface="+mj-lt"/>
                <a:ea typeface="+mj-ea"/>
                <a:cs typeface="+mj-cs"/>
              </a:rPr>
              <a:t>The cross product equivalent to the "natural join" query above</a:t>
            </a:r>
            <a:endParaRPr lang="en-US" sz="2500" kern="1200" dirty="0">
              <a:solidFill>
                <a:schemeClr val="tx1"/>
              </a:solidFill>
              <a:latin typeface="+mj-lt"/>
              <a:ea typeface="+mj-ea"/>
              <a:cs typeface="+mj-cs"/>
            </a:endParaRPr>
          </a:p>
        </p:txBody>
      </p:sp>
      <p:sp>
        <p:nvSpPr>
          <p:cNvPr id="16" name="Freeform: Shape 15">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151CA91C-10CC-45EC-A54F-887EAA132BE3}"/>
              </a:ext>
            </a:extLst>
          </p:cNvPr>
          <p:cNvSpPr txBox="1"/>
          <p:nvPr/>
        </p:nvSpPr>
        <p:spPr>
          <a:xfrm flipH="1">
            <a:off x="686854" y="1816638"/>
            <a:ext cx="8323796" cy="1200329"/>
          </a:xfrm>
          <a:prstGeom prst="rect">
            <a:avLst/>
          </a:prstGeom>
          <a:noFill/>
        </p:spPr>
        <p:txBody>
          <a:bodyPr wrap="square" rtlCol="0">
            <a:spAutoFit/>
          </a:bodyPr>
          <a:lstStyle/>
          <a:p>
            <a:r>
              <a:rPr lang="en-US" dirty="0"/>
              <a:t>select </a:t>
            </a:r>
            <a:r>
              <a:rPr lang="en-US" dirty="0" err="1"/>
              <a:t>employeename,storename</a:t>
            </a:r>
            <a:r>
              <a:rPr lang="en-US" dirty="0"/>
              <a:t> </a:t>
            </a:r>
          </a:p>
          <a:p>
            <a:r>
              <a:rPr lang="en-US" dirty="0"/>
              <a:t>from </a:t>
            </a:r>
            <a:r>
              <a:rPr lang="en-US" dirty="0" err="1"/>
              <a:t>employee,store</a:t>
            </a:r>
            <a:r>
              <a:rPr lang="en-US" dirty="0"/>
              <a:t> </a:t>
            </a:r>
          </a:p>
          <a:p>
            <a:r>
              <a:rPr lang="en-US" dirty="0"/>
              <a:t>where </a:t>
            </a:r>
            <a:r>
              <a:rPr lang="en-US" dirty="0" err="1"/>
              <a:t>store.storenumber</a:t>
            </a:r>
            <a:r>
              <a:rPr lang="en-US" dirty="0"/>
              <a:t> = </a:t>
            </a:r>
            <a:r>
              <a:rPr lang="en-US" dirty="0" err="1"/>
              <a:t>employee.storenumber</a:t>
            </a:r>
            <a:r>
              <a:rPr lang="en-US" dirty="0"/>
              <a:t> </a:t>
            </a:r>
          </a:p>
          <a:p>
            <a:r>
              <a:rPr lang="en-US" dirty="0"/>
              <a:t>order by </a:t>
            </a:r>
            <a:r>
              <a:rPr lang="en-US" dirty="0" err="1"/>
              <a:t>storename</a:t>
            </a:r>
            <a:r>
              <a:rPr lang="en-US" dirty="0"/>
              <a:t>;</a:t>
            </a:r>
            <a:endParaRPr lang="en-AU" dirty="0"/>
          </a:p>
        </p:txBody>
      </p:sp>
      <p:pic>
        <p:nvPicPr>
          <p:cNvPr id="19" name="Picture 18" descr="Table&#10;&#10;Description automatically generated">
            <a:extLst>
              <a:ext uri="{FF2B5EF4-FFF2-40B4-BE49-F238E27FC236}">
                <a16:creationId xmlns:a16="http://schemas.microsoft.com/office/drawing/2014/main" id="{C6226ED3-AF67-4941-9053-B4C79DE9D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793" y="1925833"/>
            <a:ext cx="3745223" cy="3930281"/>
          </a:xfrm>
          <a:prstGeom prst="rect">
            <a:avLst/>
          </a:prstGeom>
        </p:spPr>
      </p:pic>
      <p:sp>
        <p:nvSpPr>
          <p:cNvPr id="21" name="TextBox 20">
            <a:extLst>
              <a:ext uri="{FF2B5EF4-FFF2-40B4-BE49-F238E27FC236}">
                <a16:creationId xmlns:a16="http://schemas.microsoft.com/office/drawing/2014/main" id="{5586F130-3511-4028-82F2-1352E364BB98}"/>
              </a:ext>
            </a:extLst>
          </p:cNvPr>
          <p:cNvSpPr txBox="1"/>
          <p:nvPr/>
        </p:nvSpPr>
        <p:spPr>
          <a:xfrm>
            <a:off x="871268" y="4249064"/>
            <a:ext cx="5805577" cy="369332"/>
          </a:xfrm>
          <a:prstGeom prst="rect">
            <a:avLst/>
          </a:prstGeom>
          <a:noFill/>
        </p:spPr>
        <p:txBody>
          <a:bodyPr wrap="square" rtlCol="0">
            <a:spAutoFit/>
          </a:bodyPr>
          <a:lstStyle/>
          <a:p>
            <a:r>
              <a:rPr lang="en-AU" dirty="0">
                <a:solidFill>
                  <a:srgbClr val="27529A"/>
                </a:solidFill>
              </a:rPr>
              <a:t>Goal: find out every employee work in which store</a:t>
            </a:r>
          </a:p>
        </p:txBody>
      </p:sp>
      <p:sp>
        <p:nvSpPr>
          <p:cNvPr id="3" name="Footer Placeholder 2">
            <a:extLst>
              <a:ext uri="{FF2B5EF4-FFF2-40B4-BE49-F238E27FC236}">
                <a16:creationId xmlns:a16="http://schemas.microsoft.com/office/drawing/2014/main" id="{44B55372-8185-45E8-AEE5-2885A1489158}"/>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108BB4D4-D71A-48F5-B2D2-45D2D78F4C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35" name="Color">
              <a:extLst>
                <a:ext uri="{FF2B5EF4-FFF2-40B4-BE49-F238E27FC236}">
                  <a16:creationId xmlns:a16="http://schemas.microsoft.com/office/drawing/2014/main" id="{F287CCC2-896F-4F04-A017-737FB703F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olor">
              <a:extLst>
                <a:ext uri="{FF2B5EF4-FFF2-40B4-BE49-F238E27FC236}">
                  <a16:creationId xmlns:a16="http://schemas.microsoft.com/office/drawing/2014/main" id="{821DD70C-9C59-4A01-BF0B-C027B5BCA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Content Placeholder 8" descr="Text&#10;&#10;Description automatically generated with medium confidence">
            <a:extLst>
              <a:ext uri="{FF2B5EF4-FFF2-40B4-BE49-F238E27FC236}">
                <a16:creationId xmlns:a16="http://schemas.microsoft.com/office/drawing/2014/main" id="{9D1AE8F6-874B-4365-8ADE-CB23F82DCD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015" y="5075565"/>
            <a:ext cx="10893346" cy="1497835"/>
          </a:xfrm>
          <a:prstGeom prst="rect">
            <a:avLst/>
          </a:prstGeom>
        </p:spPr>
      </p:pic>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itle 10">
            <a:extLst>
              <a:ext uri="{FF2B5EF4-FFF2-40B4-BE49-F238E27FC236}">
                <a16:creationId xmlns:a16="http://schemas.microsoft.com/office/drawing/2014/main" id="{E8BEC47E-9A14-45CB-8AF8-3D52FEF5F55D}"/>
              </a:ext>
            </a:extLst>
          </p:cNvPr>
          <p:cNvSpPr txBox="1">
            <a:spLocks noGrp="1"/>
          </p:cNvSpPr>
          <p:nvPr>
            <p:ph type="title"/>
          </p:nvPr>
        </p:nvSpPr>
        <p:spPr>
          <a:xfrm>
            <a:off x="786384" y="576072"/>
            <a:ext cx="5430250" cy="2751749"/>
          </a:xfrm>
          <a:prstGeom prst="rect">
            <a:avLst/>
          </a:prstGeom>
        </p:spPr>
        <p:txBody>
          <a:bodyPr vert="horz" lIns="91440" tIns="45720" rIns="91440" bIns="45720" rtlCol="0" anchor="ctr">
            <a:normAutofit/>
          </a:bodyPr>
          <a:lstStyle/>
          <a:p>
            <a:pPr>
              <a:spcAft>
                <a:spcPts val="600"/>
              </a:spcAft>
            </a:pPr>
            <a:r>
              <a:rPr lang="en-US" kern="1200">
                <a:solidFill>
                  <a:schemeClr val="bg1"/>
                </a:solidFill>
                <a:effectLst/>
                <a:latin typeface="+mj-lt"/>
                <a:ea typeface="+mj-ea"/>
                <a:cs typeface="+mj-cs"/>
              </a:rPr>
              <a:t>The cross product equivalent to the "natural join" query above</a:t>
            </a:r>
            <a:endParaRPr lang="en-US" kern="1200">
              <a:solidFill>
                <a:schemeClr val="bg1"/>
              </a:solidFill>
              <a:latin typeface="+mj-lt"/>
              <a:ea typeface="+mj-ea"/>
              <a:cs typeface="+mj-cs"/>
            </a:endParaRPr>
          </a:p>
        </p:txBody>
      </p:sp>
      <p:sp>
        <p:nvSpPr>
          <p:cNvPr id="10" name="TextBox 9">
            <a:extLst>
              <a:ext uri="{FF2B5EF4-FFF2-40B4-BE49-F238E27FC236}">
                <a16:creationId xmlns:a16="http://schemas.microsoft.com/office/drawing/2014/main" id="{A5E56269-5BF8-49FB-9F20-EEBEBCAEA5CD}"/>
              </a:ext>
            </a:extLst>
          </p:cNvPr>
          <p:cNvSpPr txBox="1"/>
          <p:nvPr/>
        </p:nvSpPr>
        <p:spPr>
          <a:xfrm>
            <a:off x="6464409" y="576072"/>
            <a:ext cx="4699459" cy="277823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bg1"/>
                </a:solidFill>
              </a:rPr>
              <a:t>postgres=# select employeesales.employee_id,personalperformance,basicsalary,subsidyratio,personalperformance*subsidyratio+basicsalary*40 as salary from employeesales natural join employee,salarygrade where salarygrade.salarygradeidentifier = employee.salarygradeidentifier;</a:t>
            </a:r>
          </a:p>
        </p:txBody>
      </p:sp>
      <p:sp>
        <p:nvSpPr>
          <p:cNvPr id="12" name="TextBox 11">
            <a:extLst>
              <a:ext uri="{FF2B5EF4-FFF2-40B4-BE49-F238E27FC236}">
                <a16:creationId xmlns:a16="http://schemas.microsoft.com/office/drawing/2014/main" id="{52BB4A61-D4DF-4CAC-91F7-E93775438312}"/>
              </a:ext>
            </a:extLst>
          </p:cNvPr>
          <p:cNvSpPr txBox="1"/>
          <p:nvPr/>
        </p:nvSpPr>
        <p:spPr>
          <a:xfrm>
            <a:off x="1725283" y="3930375"/>
            <a:ext cx="9782614" cy="369332"/>
          </a:xfrm>
          <a:prstGeom prst="rect">
            <a:avLst/>
          </a:prstGeom>
          <a:noFill/>
        </p:spPr>
        <p:txBody>
          <a:bodyPr wrap="none" rtlCol="0">
            <a:spAutoFit/>
          </a:bodyPr>
          <a:lstStyle/>
          <a:p>
            <a:r>
              <a:rPr lang="en-AU" dirty="0"/>
              <a:t>Goal: we can calculate different employee’s salary according to their individual performance. </a:t>
            </a:r>
          </a:p>
        </p:txBody>
      </p:sp>
      <p:sp>
        <p:nvSpPr>
          <p:cNvPr id="2" name="Footer Placeholder 1">
            <a:extLst>
              <a:ext uri="{FF2B5EF4-FFF2-40B4-BE49-F238E27FC236}">
                <a16:creationId xmlns:a16="http://schemas.microsoft.com/office/drawing/2014/main" id="{7FE55BF4-DCB9-4C4B-96A7-16DF9F97542F}"/>
              </a:ext>
            </a:extLst>
          </p:cNvPr>
          <p:cNvSpPr>
            <a:spLocks noGrp="1"/>
          </p:cNvSpPr>
          <p:nvPr>
            <p:ph type="ftr" sz="quarter" idx="11"/>
          </p:nvPr>
        </p:nvSpPr>
        <p:spPr/>
        <p:txBody>
          <a:bodyPr/>
          <a:lstStyle/>
          <a:p>
            <a:r>
              <a:rPr lang="en-AU" altLang="zh-CN"/>
              <a:t>YUMENG QIN 14376646</a:t>
            </a:r>
            <a:endParaRPr lang="zh-CN" altLang="en-US"/>
          </a:p>
        </p:txBody>
      </p:sp>
    </p:spTree>
    <p:extLst>
      <p:ext uri="{BB962C8B-B14F-4D97-AF65-F5344CB8AC3E}">
        <p14:creationId xmlns:p14="http://schemas.microsoft.com/office/powerpoint/2010/main" val="272457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97A617-1C00-4AEA-8B88-9D7125075844}"/>
              </a:ext>
            </a:extLst>
          </p:cNvPr>
          <p:cNvSpPr txBox="1"/>
          <p:nvPr/>
        </p:nvSpPr>
        <p:spPr>
          <a:xfrm>
            <a:off x="4019550" y="2254250"/>
            <a:ext cx="45719" cy="369332"/>
          </a:xfrm>
          <a:prstGeom prst="rect">
            <a:avLst/>
          </a:prstGeom>
          <a:noFill/>
        </p:spPr>
        <p:txBody>
          <a:bodyPr wrap="square" rtlCol="0">
            <a:spAutoFit/>
          </a:bodyPr>
          <a:lstStyle/>
          <a:p>
            <a:endParaRPr lang="en-AU" dirty="0"/>
          </a:p>
        </p:txBody>
      </p:sp>
      <p:sp>
        <p:nvSpPr>
          <p:cNvPr id="5" name="TextBox 4">
            <a:extLst>
              <a:ext uri="{FF2B5EF4-FFF2-40B4-BE49-F238E27FC236}">
                <a16:creationId xmlns:a16="http://schemas.microsoft.com/office/drawing/2014/main" id="{101DC7F9-807F-4631-BB81-8EFF86D4AC72}"/>
              </a:ext>
            </a:extLst>
          </p:cNvPr>
          <p:cNvSpPr txBox="1"/>
          <p:nvPr/>
        </p:nvSpPr>
        <p:spPr>
          <a:xfrm>
            <a:off x="5810250" y="1403350"/>
            <a:ext cx="3300968"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A query which uses a sub query</a:t>
            </a:r>
            <a:endParaRPr lang="en-AU" b="1" dirty="0"/>
          </a:p>
        </p:txBody>
      </p:sp>
      <p:pic>
        <p:nvPicPr>
          <p:cNvPr id="10" name="Picture 9">
            <a:extLst>
              <a:ext uri="{FF2B5EF4-FFF2-40B4-BE49-F238E27FC236}">
                <a16:creationId xmlns:a16="http://schemas.microsoft.com/office/drawing/2014/main" id="{60354589-1585-481B-802C-60A49D5A5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665" y="4498954"/>
            <a:ext cx="7620392" cy="806491"/>
          </a:xfrm>
          <a:prstGeom prst="rect">
            <a:avLst/>
          </a:prstGeom>
        </p:spPr>
      </p:pic>
      <p:sp>
        <p:nvSpPr>
          <p:cNvPr id="13" name="TextBox 12">
            <a:extLst>
              <a:ext uri="{FF2B5EF4-FFF2-40B4-BE49-F238E27FC236}">
                <a16:creationId xmlns:a16="http://schemas.microsoft.com/office/drawing/2014/main" id="{17296750-D934-4678-A6B8-F5EFB73077E2}"/>
              </a:ext>
            </a:extLst>
          </p:cNvPr>
          <p:cNvSpPr txBox="1"/>
          <p:nvPr/>
        </p:nvSpPr>
        <p:spPr>
          <a:xfrm>
            <a:off x="2012665" y="2254250"/>
            <a:ext cx="9264935" cy="1477328"/>
          </a:xfrm>
          <a:prstGeom prst="rect">
            <a:avLst/>
          </a:prstGeom>
          <a:noFill/>
        </p:spPr>
        <p:txBody>
          <a:bodyPr wrap="square" rtlCol="0">
            <a:spAutoFit/>
          </a:bodyPr>
          <a:lstStyle/>
          <a:p>
            <a:r>
              <a:rPr lang="en-US" dirty="0">
                <a:solidFill>
                  <a:srgbClr val="27529A"/>
                </a:solidFill>
              </a:rPr>
              <a:t>Goal: find out which product has the minimize stock.</a:t>
            </a:r>
          </a:p>
          <a:p>
            <a:r>
              <a:rPr lang="en-US" dirty="0">
                <a:solidFill>
                  <a:srgbClr val="27529A"/>
                </a:solidFill>
              </a:rPr>
              <a:t>Meaning: manager can ask employee to recommend other product instead of minimized stock product to customer.</a:t>
            </a:r>
          </a:p>
          <a:p>
            <a:r>
              <a:rPr lang="en-US" dirty="0" err="1"/>
              <a:t>postgres</a:t>
            </a:r>
            <a:r>
              <a:rPr lang="en-US" dirty="0"/>
              <a:t>=# select </a:t>
            </a:r>
            <a:r>
              <a:rPr lang="en-US" dirty="0" err="1"/>
              <a:t>product_id</a:t>
            </a:r>
            <a:r>
              <a:rPr lang="en-US" dirty="0"/>
              <a:t>, quantity from product where quantity &lt;= ( select min(quantity) from product) ;</a:t>
            </a:r>
            <a:endParaRPr lang="en-AU" dirty="0"/>
          </a:p>
        </p:txBody>
      </p:sp>
      <p:sp>
        <p:nvSpPr>
          <p:cNvPr id="2" name="Footer Placeholder 1">
            <a:extLst>
              <a:ext uri="{FF2B5EF4-FFF2-40B4-BE49-F238E27FC236}">
                <a16:creationId xmlns:a16="http://schemas.microsoft.com/office/drawing/2014/main" id="{74FCDB18-274C-40EC-A7FB-4039F2C52AC0}"/>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C8B803-9DC0-4B4D-88F1-DEB79CEEC898}"/>
              </a:ext>
            </a:extLst>
          </p:cNvPr>
          <p:cNvSpPr txBox="1"/>
          <p:nvPr/>
        </p:nvSpPr>
        <p:spPr>
          <a:xfrm>
            <a:off x="2393950" y="508093"/>
            <a:ext cx="9178859" cy="369332"/>
          </a:xfrm>
          <a:prstGeom prst="rect">
            <a:avLst/>
          </a:prstGeom>
          <a:noFill/>
        </p:spPr>
        <p:txBody>
          <a:bodyPr wrap="none" rtlCol="0">
            <a:spAutoFit/>
          </a:bodyPr>
          <a:lstStyle/>
          <a:p>
            <a:r>
              <a:rPr lang="en-US" sz="1800" b="1" dirty="0">
                <a:effectLst/>
                <a:latin typeface="Times New Roman" panose="02020603050405020304" pitchFamily="18" charset="0"/>
                <a:ea typeface="Times New Roman" panose="02020603050405020304" pitchFamily="18" charset="0"/>
              </a:rPr>
              <a:t>A cross product which cannot be implemented using the words “natural join” (e.g. self join)</a:t>
            </a:r>
            <a:endParaRPr lang="en-AU" b="1" dirty="0"/>
          </a:p>
        </p:txBody>
      </p:sp>
      <p:sp>
        <p:nvSpPr>
          <p:cNvPr id="5" name="TextBox 4">
            <a:extLst>
              <a:ext uri="{FF2B5EF4-FFF2-40B4-BE49-F238E27FC236}">
                <a16:creationId xmlns:a16="http://schemas.microsoft.com/office/drawing/2014/main" id="{011594BE-B9D8-4E42-8B09-CA3188D41B66}"/>
              </a:ext>
            </a:extLst>
          </p:cNvPr>
          <p:cNvSpPr txBox="1"/>
          <p:nvPr/>
        </p:nvSpPr>
        <p:spPr>
          <a:xfrm>
            <a:off x="2108200" y="2308705"/>
            <a:ext cx="9798050" cy="646331"/>
          </a:xfrm>
          <a:prstGeom prst="rect">
            <a:avLst/>
          </a:prstGeom>
          <a:noFill/>
        </p:spPr>
        <p:txBody>
          <a:bodyPr wrap="square" rtlCol="0">
            <a:spAutoFit/>
          </a:bodyPr>
          <a:lstStyle/>
          <a:p>
            <a:r>
              <a:rPr lang="en-US" dirty="0" err="1"/>
              <a:t>postgres</a:t>
            </a:r>
            <a:r>
              <a:rPr lang="en-US" dirty="0"/>
              <a:t>=# select </a:t>
            </a:r>
            <a:r>
              <a:rPr lang="en-US" dirty="0" err="1"/>
              <a:t>A.EmployeeName</a:t>
            </a:r>
            <a:r>
              <a:rPr lang="en-US" dirty="0"/>
              <a:t> as sales, </a:t>
            </a:r>
            <a:r>
              <a:rPr lang="en-US" dirty="0" err="1"/>
              <a:t>B.EmployeeName</a:t>
            </a:r>
            <a:r>
              <a:rPr lang="en-US" dirty="0"/>
              <a:t> as </a:t>
            </a:r>
            <a:r>
              <a:rPr lang="en-US" dirty="0" err="1"/>
              <a:t>salesmanager</a:t>
            </a:r>
            <a:r>
              <a:rPr lang="en-US" dirty="0"/>
              <a:t>, </a:t>
            </a:r>
            <a:r>
              <a:rPr lang="en-US" dirty="0" err="1"/>
              <a:t>A.storenumber</a:t>
            </a:r>
            <a:r>
              <a:rPr lang="en-US" dirty="0"/>
              <a:t> from Employee </a:t>
            </a:r>
            <a:r>
              <a:rPr lang="en-US" dirty="0" err="1"/>
              <a:t>A,Employee</a:t>
            </a:r>
            <a:r>
              <a:rPr lang="en-US" dirty="0"/>
              <a:t> B where </a:t>
            </a:r>
            <a:r>
              <a:rPr lang="en-US" dirty="0" err="1"/>
              <a:t>A.Bossnumber</a:t>
            </a:r>
            <a:r>
              <a:rPr lang="en-US" dirty="0"/>
              <a:t> = </a:t>
            </a:r>
            <a:r>
              <a:rPr lang="en-US" dirty="0" err="1"/>
              <a:t>B.Employee_id</a:t>
            </a:r>
            <a:r>
              <a:rPr lang="en-US" dirty="0"/>
              <a:t>;</a:t>
            </a:r>
            <a:endParaRPr lang="en-AU" dirty="0"/>
          </a:p>
        </p:txBody>
      </p:sp>
      <p:pic>
        <p:nvPicPr>
          <p:cNvPr id="10" name="Picture 9" descr="A picture containing table&#10;&#10;Description automatically generated">
            <a:extLst>
              <a:ext uri="{FF2B5EF4-FFF2-40B4-BE49-F238E27FC236}">
                <a16:creationId xmlns:a16="http://schemas.microsoft.com/office/drawing/2014/main" id="{3C99E8E0-F0B1-450B-B482-C5E58857E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604" y="3091683"/>
            <a:ext cx="6540836" cy="2476627"/>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2BF0B3B-0CC6-4FDD-A813-401B0A3C7E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226" y="5568310"/>
            <a:ext cx="2952902" cy="596931"/>
          </a:xfrm>
          <a:prstGeom prst="rect">
            <a:avLst/>
          </a:prstGeom>
        </p:spPr>
      </p:pic>
      <p:sp>
        <p:nvSpPr>
          <p:cNvPr id="15" name="TextBox 14">
            <a:extLst>
              <a:ext uri="{FF2B5EF4-FFF2-40B4-BE49-F238E27FC236}">
                <a16:creationId xmlns:a16="http://schemas.microsoft.com/office/drawing/2014/main" id="{F8E2093B-8CAA-43A2-A4DA-4C8D50BFFD84}"/>
              </a:ext>
            </a:extLst>
          </p:cNvPr>
          <p:cNvSpPr txBox="1"/>
          <p:nvPr/>
        </p:nvSpPr>
        <p:spPr>
          <a:xfrm>
            <a:off x="3000380" y="1461881"/>
            <a:ext cx="7448550" cy="646331"/>
          </a:xfrm>
          <a:prstGeom prst="rect">
            <a:avLst/>
          </a:prstGeom>
          <a:noFill/>
        </p:spPr>
        <p:txBody>
          <a:bodyPr wrap="square" rtlCol="0">
            <a:spAutoFit/>
          </a:bodyPr>
          <a:lstStyle/>
          <a:p>
            <a:r>
              <a:rPr lang="en-AU" dirty="0">
                <a:solidFill>
                  <a:srgbClr val="27529A"/>
                </a:solidFill>
              </a:rPr>
              <a:t>Goal: According to self join, we can see different </a:t>
            </a:r>
            <a:r>
              <a:rPr lang="en-AU" dirty="0" err="1">
                <a:solidFill>
                  <a:srgbClr val="27529A"/>
                </a:solidFill>
              </a:rPr>
              <a:t>sales’s</a:t>
            </a:r>
            <a:r>
              <a:rPr lang="en-AU" dirty="0">
                <a:solidFill>
                  <a:srgbClr val="27529A"/>
                </a:solidFill>
              </a:rPr>
              <a:t> manager with their store number</a:t>
            </a:r>
          </a:p>
        </p:txBody>
      </p:sp>
      <p:sp>
        <p:nvSpPr>
          <p:cNvPr id="2" name="Footer Placeholder 1">
            <a:extLst>
              <a:ext uri="{FF2B5EF4-FFF2-40B4-BE49-F238E27FC236}">
                <a16:creationId xmlns:a16="http://schemas.microsoft.com/office/drawing/2014/main" id="{BBA05051-DB44-49AE-821E-D665D1CF508B}"/>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6" name="文本框 25"/>
          <p:cNvSpPr txBox="1"/>
          <p:nvPr/>
        </p:nvSpPr>
        <p:spPr>
          <a:xfrm>
            <a:off x="3130394" y="3429000"/>
            <a:ext cx="3636010" cy="352425"/>
          </a:xfrm>
          <a:prstGeom prst="rect">
            <a:avLst/>
          </a:prstGeom>
          <a:noFill/>
        </p:spPr>
        <p:txBody>
          <a:bodyPr wrap="square" rtlCol="0" anchor="t">
            <a:spAutoFit/>
          </a:bodyPr>
          <a:lstStyle/>
          <a:p>
            <a:pPr algn="ctr"/>
            <a:r>
              <a:rPr lang="en-US" altLang="zh-CN" sz="1600" spc="300" dirty="0">
                <a:solidFill>
                  <a:schemeClr val="bg1"/>
                </a:solidFill>
                <a:uFillTx/>
                <a:latin typeface="微软雅黑" panose="020B0503020204020204" pitchFamily="34" charset="-122"/>
                <a:ea typeface="微软雅黑" panose="020B0503020204020204" pitchFamily="34" charset="-122"/>
                <a:sym typeface="+mn-ea"/>
              </a:rPr>
              <a:t>part four</a:t>
            </a:r>
          </a:p>
        </p:txBody>
      </p:sp>
      <p:sp>
        <p:nvSpPr>
          <p:cNvPr id="7" name="标题 6"/>
          <p:cNvSpPr>
            <a:spLocks noGrp="1"/>
          </p:cNvSpPr>
          <p:nvPr>
            <p:ph type="ctrTitle"/>
          </p:nvPr>
        </p:nvSpPr>
        <p:spPr>
          <a:xfrm>
            <a:off x="2518602" y="3429000"/>
            <a:ext cx="8589010" cy="1499235"/>
          </a:xfrm>
        </p:spPr>
        <p:txBody>
          <a:bodyPr>
            <a:noAutofit/>
          </a:bodyPr>
          <a:lstStyle/>
          <a:p>
            <a:pPr algn="ctr"/>
            <a:r>
              <a:rPr lang="en-US" altLang="zh-CN" sz="8800" spc="300" dirty="0">
                <a:solidFill>
                  <a:schemeClr val="bg1">
                    <a:alpha val="94000"/>
                  </a:schemeClr>
                </a:solidFill>
                <a:latin typeface="Impact" panose="020B0806030902050204" charset="0"/>
              </a:rPr>
              <a:t>04 Domain Integrity</a:t>
            </a:r>
          </a:p>
        </p:txBody>
      </p:sp>
      <p:sp>
        <p:nvSpPr>
          <p:cNvPr id="2" name="Footer Placeholder 1">
            <a:extLst>
              <a:ext uri="{FF2B5EF4-FFF2-40B4-BE49-F238E27FC236}">
                <a16:creationId xmlns:a16="http://schemas.microsoft.com/office/drawing/2014/main" id="{73DDA2D6-AC62-4A51-8963-EF051A1D272D}"/>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ext&#10;&#10;Description automatically generated with medium confidence">
            <a:extLst>
              <a:ext uri="{FF2B5EF4-FFF2-40B4-BE49-F238E27FC236}">
                <a16:creationId xmlns:a16="http://schemas.microsoft.com/office/drawing/2014/main" id="{72FEDDA1-0066-4071-B811-407DD9F98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66" y="2797444"/>
            <a:ext cx="10617867" cy="2654467"/>
          </a:xfrm>
          <a:prstGeom prst="rect">
            <a:avLst/>
          </a:prstGeom>
        </p:spPr>
      </p:pic>
      <p:sp>
        <p:nvSpPr>
          <p:cNvPr id="44" name="Freeform: Shape 43">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208496"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4" name="TextBox 23">
            <a:extLst>
              <a:ext uri="{FF2B5EF4-FFF2-40B4-BE49-F238E27FC236}">
                <a16:creationId xmlns:a16="http://schemas.microsoft.com/office/drawing/2014/main" id="{96B20E66-EC8A-4B63-A134-A1EF5502C7C5}"/>
              </a:ext>
            </a:extLst>
          </p:cNvPr>
          <p:cNvSpPr txBox="1"/>
          <p:nvPr/>
        </p:nvSpPr>
        <p:spPr>
          <a:xfrm>
            <a:off x="3959817" y="674176"/>
            <a:ext cx="2913681" cy="461665"/>
          </a:xfrm>
          <a:prstGeom prst="rect">
            <a:avLst/>
          </a:prstGeom>
          <a:noFill/>
        </p:spPr>
        <p:txBody>
          <a:bodyPr wrap="square" rtlCol="0">
            <a:spAutoFit/>
          </a:bodyPr>
          <a:lstStyle/>
          <a:p>
            <a:r>
              <a:rPr lang="en-AU" sz="2400" b="1" dirty="0"/>
              <a:t>Check statement</a:t>
            </a:r>
          </a:p>
        </p:txBody>
      </p:sp>
      <p:sp>
        <p:nvSpPr>
          <p:cNvPr id="2" name="Footer Placeholder 1">
            <a:extLst>
              <a:ext uri="{FF2B5EF4-FFF2-40B4-BE49-F238E27FC236}">
                <a16:creationId xmlns:a16="http://schemas.microsoft.com/office/drawing/2014/main" id="{71DA735F-52BF-421B-AF7A-B8883918E85F}"/>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0D1D739-EDC4-4BE6-A073-9B157E1F9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CDD35A4-E546-4AF3-A8B9-AC24C5C9F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6" name="TextBox 35">
            <a:extLst>
              <a:ext uri="{FF2B5EF4-FFF2-40B4-BE49-F238E27FC236}">
                <a16:creationId xmlns:a16="http://schemas.microsoft.com/office/drawing/2014/main" id="{0D05EAF2-0F4A-4017-9DD0-30814D898003}"/>
              </a:ext>
            </a:extLst>
          </p:cNvPr>
          <p:cNvSpPr txBox="1"/>
          <p:nvPr/>
        </p:nvSpPr>
        <p:spPr>
          <a:xfrm>
            <a:off x="838199" y="3563422"/>
            <a:ext cx="7268147" cy="17543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Check statement</a:t>
            </a:r>
          </a:p>
        </p:txBody>
      </p:sp>
      <p:pic>
        <p:nvPicPr>
          <p:cNvPr id="35" name="Picture 34" descr="Text&#10;&#10;Description automatically generated">
            <a:extLst>
              <a:ext uri="{FF2B5EF4-FFF2-40B4-BE49-F238E27FC236}">
                <a16:creationId xmlns:a16="http://schemas.microsoft.com/office/drawing/2014/main" id="{FD2C519E-DCB0-43A3-9023-7F8FF8F92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90" y="346334"/>
            <a:ext cx="7229413" cy="3217088"/>
          </a:xfrm>
          <a:prstGeom prst="rect">
            <a:avLst/>
          </a:prstGeom>
        </p:spPr>
      </p:pic>
      <p:sp>
        <p:nvSpPr>
          <p:cNvPr id="2" name="Footer Placeholder 1">
            <a:extLst>
              <a:ext uri="{FF2B5EF4-FFF2-40B4-BE49-F238E27FC236}">
                <a16:creationId xmlns:a16="http://schemas.microsoft.com/office/drawing/2014/main" id="{EFFB2807-C08F-4633-BAF0-62EE64357D73}"/>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标题 6"/>
          <p:cNvSpPr>
            <a:spLocks noGrp="1"/>
          </p:cNvSpPr>
          <p:nvPr>
            <p:ph type="ctrTitle"/>
          </p:nvPr>
        </p:nvSpPr>
        <p:spPr>
          <a:xfrm>
            <a:off x="2094865" y="3359785"/>
            <a:ext cx="2941320" cy="1019175"/>
          </a:xfrm>
        </p:spPr>
        <p:txBody>
          <a:bodyPr>
            <a:noAutofit/>
          </a:bodyPr>
          <a:lstStyle/>
          <a:p>
            <a:pPr algn="ctr"/>
            <a:r>
              <a:rPr lang="en-AU" altLang="zh-CN" sz="4800" dirty="0">
                <a:solidFill>
                  <a:schemeClr val="bg1">
                    <a:alpha val="94000"/>
                  </a:schemeClr>
                </a:solidFill>
              </a:rPr>
              <a:t>Agenda</a:t>
            </a:r>
            <a:endParaRPr lang="zh-CN" altLang="en-US" sz="4800" spc="300" dirty="0">
              <a:solidFill>
                <a:schemeClr val="bg1">
                  <a:alpha val="94000"/>
                </a:schemeClr>
              </a:solidFill>
            </a:endParaRPr>
          </a:p>
        </p:txBody>
      </p:sp>
      <p:sp>
        <p:nvSpPr>
          <p:cNvPr id="51" name="矩形 50"/>
          <p:cNvSpPr/>
          <p:nvPr/>
        </p:nvSpPr>
        <p:spPr>
          <a:xfrm>
            <a:off x="6595060" y="1078495"/>
            <a:ext cx="3261459" cy="471170"/>
          </a:xfrm>
          <a:prstGeom prst="rect">
            <a:avLst/>
          </a:prstGeom>
        </p:spPr>
        <p:txBody>
          <a:bodyPr wrap="square">
            <a:spAutoFit/>
          </a:bodyPr>
          <a:lstStyle/>
          <a:p>
            <a:pPr>
              <a:spcAft>
                <a:spcPts val="0"/>
              </a:spcAft>
              <a:defRPr/>
            </a:pPr>
            <a:r>
              <a:rPr lang="en-US" altLang="zh-CN" sz="24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01</a:t>
            </a: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 </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Overview</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矩形 51"/>
          <p:cNvSpPr/>
          <p:nvPr/>
        </p:nvSpPr>
        <p:spPr>
          <a:xfrm>
            <a:off x="6592925" y="1936552"/>
            <a:ext cx="3261360"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02</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Entity Relationship</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6592925" y="2808183"/>
            <a:ext cx="3953510"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03</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a:t>
            </a:r>
            <a:r>
              <a:rPr lang="en-US"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SQL Queries Retrieval</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6644640" y="3664574"/>
            <a:ext cx="3261459" cy="430887"/>
          </a:xfrm>
          <a:prstGeom prst="rect">
            <a:avLst/>
          </a:prstGeom>
        </p:spPr>
        <p:txBody>
          <a:bodyPr wrap="square">
            <a:spAutoFit/>
          </a:bodyPr>
          <a:lstStyle/>
          <a:p>
            <a:pPr>
              <a:spcAft>
                <a:spcPts val="0"/>
              </a:spcAft>
              <a:defRPr/>
            </a:pPr>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04</a:t>
            </a:r>
            <a:r>
              <a:rPr lang="en-US" altLang="zh-CN" sz="2200" kern="100" dirty="0">
                <a:solidFill>
                  <a:schemeClr val="bg1"/>
                </a:solidFill>
                <a:latin typeface="方正兰亭超细黑简体" panose="02000000000000000000" charset="-122"/>
                <a:ea typeface="方正兰亭超细黑简体" panose="02000000000000000000" charset="-122"/>
                <a:cs typeface="Times New Roman" panose="02020603050405020304" pitchFamily="18" charset="0"/>
              </a:rPr>
              <a:t> / Domain</a:t>
            </a:r>
            <a:r>
              <a:rPr lang="en-AU"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Integrity</a:t>
            </a:r>
            <a:endParaRPr lang="zh-CN" alt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TextBox 1">
            <a:extLst>
              <a:ext uri="{FF2B5EF4-FFF2-40B4-BE49-F238E27FC236}">
                <a16:creationId xmlns:a16="http://schemas.microsoft.com/office/drawing/2014/main" id="{C7CA57FE-AC9C-492F-8EE9-8AC4305D80F0}"/>
              </a:ext>
            </a:extLst>
          </p:cNvPr>
          <p:cNvSpPr txBox="1"/>
          <p:nvPr/>
        </p:nvSpPr>
        <p:spPr>
          <a:xfrm>
            <a:off x="6644640" y="4520965"/>
            <a:ext cx="4588609" cy="769441"/>
          </a:xfrm>
          <a:prstGeom prst="rect">
            <a:avLst/>
          </a:prstGeom>
          <a:noFill/>
        </p:spPr>
        <p:txBody>
          <a:bodyPr wrap="square" rtlCol="0">
            <a:spAutoFit/>
          </a:bodyPr>
          <a:lstStyle/>
          <a:p>
            <a:r>
              <a:rPr lang="en-US" altLang="zh-CN"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05</a:t>
            </a:r>
            <a:r>
              <a:rPr lang="en-US" altLang="zh-CN"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ON DELETE RESTRICT</a:t>
            </a:r>
            <a:r>
              <a:rPr lang="en-AU"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a:t>
            </a:r>
            <a:r>
              <a:rPr lang="en-US"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ON DELETE CASCADE</a:t>
            </a:r>
            <a:endParaRPr lang="en-AU"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8">
            <a:extLst>
              <a:ext uri="{FF2B5EF4-FFF2-40B4-BE49-F238E27FC236}">
                <a16:creationId xmlns:a16="http://schemas.microsoft.com/office/drawing/2014/main" id="{978FD06C-A17A-49B1-8E35-DE241FBD5189}"/>
              </a:ext>
            </a:extLst>
          </p:cNvPr>
          <p:cNvSpPr txBox="1"/>
          <p:nvPr/>
        </p:nvSpPr>
        <p:spPr>
          <a:xfrm>
            <a:off x="6644640" y="5715910"/>
            <a:ext cx="6096000" cy="430887"/>
          </a:xfrm>
          <a:prstGeom prst="rect">
            <a:avLst/>
          </a:prstGeom>
          <a:noFill/>
        </p:spPr>
        <p:txBody>
          <a:bodyPr wrap="square">
            <a:spAutoFit/>
          </a:bodyPr>
          <a:lstStyle/>
          <a:p>
            <a:r>
              <a:rPr lang="en-US" sz="2200" kern="100" dirty="0">
                <a:solidFill>
                  <a:schemeClr val="bg1"/>
                </a:solidFill>
                <a:latin typeface="Impact" panose="020B0806030902050204" charset="0"/>
                <a:ea typeface="方正兰亭超细黑简体" panose="02000000000000000000" charset="-122"/>
                <a:cs typeface="Times New Roman" panose="02020603050405020304" pitchFamily="18" charset="0"/>
              </a:rPr>
              <a:t>06 </a:t>
            </a:r>
            <a:r>
              <a:rPr lang="en-US" sz="1800" dirty="0">
                <a:solidFill>
                  <a:schemeClr val="bg1">
                    <a:alpha val="94000"/>
                  </a:schemeClr>
                </a:solidFill>
                <a:latin typeface="Impact" panose="020B0806030902050204" charset="0"/>
              </a:rPr>
              <a:t>/</a:t>
            </a:r>
            <a:r>
              <a:rPr lang="en-AU" sz="2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The use of a view in my SQL</a:t>
            </a:r>
          </a:p>
        </p:txBody>
      </p:sp>
      <p:sp>
        <p:nvSpPr>
          <p:cNvPr id="3" name="Footer Placeholder 2">
            <a:extLst>
              <a:ext uri="{FF2B5EF4-FFF2-40B4-BE49-F238E27FC236}">
                <a16:creationId xmlns:a16="http://schemas.microsoft.com/office/drawing/2014/main" id="{463DB117-1E6C-4A51-923E-73D94185E327}"/>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4" name="TextBox 23">
            <a:extLst>
              <a:ext uri="{FF2B5EF4-FFF2-40B4-BE49-F238E27FC236}">
                <a16:creationId xmlns:a16="http://schemas.microsoft.com/office/drawing/2014/main" id="{72144436-F0F6-40BB-929F-949D4DF97738}"/>
              </a:ext>
            </a:extLst>
          </p:cNvPr>
          <p:cNvSpPr txBox="1"/>
          <p:nvPr/>
        </p:nvSpPr>
        <p:spPr>
          <a:xfrm>
            <a:off x="838201" y="2623381"/>
            <a:ext cx="3888528" cy="355358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Check statement</a:t>
            </a:r>
          </a:p>
        </p:txBody>
      </p:sp>
      <p:pic>
        <p:nvPicPr>
          <p:cNvPr id="23" name="Picture 22" descr="Text&#10;&#10;Description automatically generated">
            <a:extLst>
              <a:ext uri="{FF2B5EF4-FFF2-40B4-BE49-F238E27FC236}">
                <a16:creationId xmlns:a16="http://schemas.microsoft.com/office/drawing/2014/main" id="{F7378D14-F9DD-4D2B-9426-2BD0747FB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64" y="1916671"/>
            <a:ext cx="6694229" cy="3531205"/>
          </a:xfrm>
          <a:prstGeom prst="rect">
            <a:avLst/>
          </a:prstGeom>
        </p:spPr>
      </p:pic>
      <p:sp>
        <p:nvSpPr>
          <p:cNvPr id="2" name="Footer Placeholder 1">
            <a:extLst>
              <a:ext uri="{FF2B5EF4-FFF2-40B4-BE49-F238E27FC236}">
                <a16:creationId xmlns:a16="http://schemas.microsoft.com/office/drawing/2014/main" id="{340CABAC-13B1-43C1-92B6-262F8BF3C0EB}"/>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标题 6"/>
          <p:cNvSpPr>
            <a:spLocks noGrp="1"/>
          </p:cNvSpPr>
          <p:nvPr>
            <p:ph type="ctrTitle"/>
          </p:nvPr>
        </p:nvSpPr>
        <p:spPr>
          <a:xfrm>
            <a:off x="2590463" y="6085672"/>
            <a:ext cx="8455660" cy="907415"/>
          </a:xfrm>
        </p:spPr>
        <p:txBody>
          <a:bodyPr>
            <a:noAutofit/>
          </a:bodyPr>
          <a:lstStyle/>
          <a:p>
            <a:pPr algn="l"/>
            <a:r>
              <a:rPr lang="en-US" altLang="zh-CN" sz="8800" dirty="0">
                <a:solidFill>
                  <a:schemeClr val="bg1">
                    <a:alpha val="94000"/>
                  </a:schemeClr>
                </a:solidFill>
                <a:latin typeface="Impact" panose="020B0806030902050204" charset="0"/>
              </a:rPr>
              <a:t>05 </a:t>
            </a:r>
            <a:r>
              <a:rPr lang="en-US" sz="8800" dirty="0">
                <a:solidFill>
                  <a:schemeClr val="bg1">
                    <a:alpha val="94000"/>
                  </a:schemeClr>
                </a:solidFill>
                <a:latin typeface="Impact" panose="020B0806030902050204" charset="0"/>
              </a:rPr>
              <a:t>ON DELETE RESTRICT</a:t>
            </a:r>
            <a:r>
              <a:rPr lang="en-AU" sz="8800" dirty="0">
                <a:solidFill>
                  <a:schemeClr val="bg1">
                    <a:alpha val="94000"/>
                  </a:schemeClr>
                </a:solidFill>
                <a:latin typeface="Impact" panose="020B0806030902050204" charset="0"/>
              </a:rPr>
              <a:t>&amp;</a:t>
            </a:r>
            <a:r>
              <a:rPr lang="en-US" sz="8800" dirty="0">
                <a:solidFill>
                  <a:schemeClr val="bg1">
                    <a:alpha val="94000"/>
                  </a:schemeClr>
                </a:solidFill>
                <a:latin typeface="Impact" panose="020B0806030902050204" charset="0"/>
              </a:rPr>
              <a:t>ON DELETE CASCADE</a:t>
            </a:r>
            <a:br>
              <a:rPr lang="en-US" sz="4400" dirty="0">
                <a:solidFill>
                  <a:schemeClr val="bg1">
                    <a:alpha val="94000"/>
                  </a:schemeClr>
                </a:solidFill>
                <a:latin typeface="Impact" panose="020B0806030902050204" charset="0"/>
              </a:rPr>
            </a:br>
            <a:br>
              <a:rPr lang="en-US" sz="4400" dirty="0">
                <a:solidFill>
                  <a:schemeClr val="bg1">
                    <a:alpha val="94000"/>
                  </a:schemeClr>
                </a:solidFill>
                <a:latin typeface="Impact" panose="020B0806030902050204" charset="0"/>
              </a:rPr>
            </a:br>
            <a:br>
              <a:rPr lang="en-US" sz="4400" dirty="0">
                <a:solidFill>
                  <a:schemeClr val="bg1">
                    <a:alpha val="94000"/>
                  </a:schemeClr>
                </a:solidFill>
                <a:latin typeface="Impact" panose="020B0806030902050204" charset="0"/>
              </a:rPr>
            </a:br>
            <a:endParaRPr lang="zh-CN" altLang="zh-CN" sz="4400" dirty="0">
              <a:solidFill>
                <a:schemeClr val="bg1">
                  <a:alpha val="94000"/>
                </a:schemeClr>
              </a:solidFill>
              <a:latin typeface="Impact" panose="020B0806030902050204" charset="0"/>
            </a:endParaRPr>
          </a:p>
        </p:txBody>
      </p:sp>
      <p:sp>
        <p:nvSpPr>
          <p:cNvPr id="2" name="Footer Placeholder 1">
            <a:extLst>
              <a:ext uri="{FF2B5EF4-FFF2-40B4-BE49-F238E27FC236}">
                <a16:creationId xmlns:a16="http://schemas.microsoft.com/office/drawing/2014/main" id="{2B95ADD6-3633-4EA5-90B0-8A863B8993B3}"/>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2FEF96-F457-4051-8D42-B06CC101ECCE}"/>
              </a:ext>
            </a:extLst>
          </p:cNvPr>
          <p:cNvSpPr txBox="1"/>
          <p:nvPr/>
        </p:nvSpPr>
        <p:spPr>
          <a:xfrm>
            <a:off x="526073" y="489439"/>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kern="1200" dirty="0">
                <a:solidFill>
                  <a:schemeClr val="bg1"/>
                </a:solidFill>
                <a:latin typeface="+mj-lt"/>
                <a:ea typeface="+mj-ea"/>
                <a:cs typeface="+mj-cs"/>
              </a:rPr>
              <a:t>On delete restrict</a:t>
            </a:r>
          </a:p>
        </p:txBody>
      </p:sp>
      <p:cxnSp>
        <p:nvCxnSpPr>
          <p:cNvPr id="24" name="Straight Connector 2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with medium confidence">
            <a:extLst>
              <a:ext uri="{FF2B5EF4-FFF2-40B4-BE49-F238E27FC236}">
                <a16:creationId xmlns:a16="http://schemas.microsoft.com/office/drawing/2014/main" id="{B4F3D948-E8DE-4571-A627-06C8506A3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3603819"/>
            <a:ext cx="12075644" cy="1569833"/>
          </a:xfrm>
          <a:prstGeom prst="rect">
            <a:avLst/>
          </a:prstGeom>
        </p:spPr>
      </p:pic>
      <p:sp>
        <p:nvSpPr>
          <p:cNvPr id="2" name="Footer Placeholder 1">
            <a:extLst>
              <a:ext uri="{FF2B5EF4-FFF2-40B4-BE49-F238E27FC236}">
                <a16:creationId xmlns:a16="http://schemas.microsoft.com/office/drawing/2014/main" id="{E114911F-09EF-424C-915A-BE259B88BA53}"/>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29A647A-3CF2-4748-8F53-D3DFF1A3DD17}"/>
              </a:ext>
            </a:extLst>
          </p:cNvPr>
          <p:cNvSpPr txBox="1"/>
          <p:nvPr/>
        </p:nvSpPr>
        <p:spPr>
          <a:xfrm>
            <a:off x="637664" y="469961"/>
            <a:ext cx="6745314" cy="188155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On delete Cascade</a:t>
            </a:r>
          </a:p>
        </p:txBody>
      </p:sp>
      <p:pic>
        <p:nvPicPr>
          <p:cNvPr id="11" name="Picture 10" descr="Table&#10;&#10;Description automatically generated">
            <a:extLst>
              <a:ext uri="{FF2B5EF4-FFF2-40B4-BE49-F238E27FC236}">
                <a16:creationId xmlns:a16="http://schemas.microsoft.com/office/drawing/2014/main" id="{340E315B-6225-45B5-9915-F9BD3AEF7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9" y="3676207"/>
            <a:ext cx="5422392" cy="1694497"/>
          </a:xfrm>
          <a:prstGeom prst="rect">
            <a:avLst/>
          </a:prstGeom>
        </p:spPr>
      </p:pic>
      <p:pic>
        <p:nvPicPr>
          <p:cNvPr id="18" name="Picture 17" descr="Table&#10;&#10;Description automatically generated">
            <a:extLst>
              <a:ext uri="{FF2B5EF4-FFF2-40B4-BE49-F238E27FC236}">
                <a16:creationId xmlns:a16="http://schemas.microsoft.com/office/drawing/2014/main" id="{5221A13C-907E-44AB-89B9-AA9A7F239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967" y="3676207"/>
            <a:ext cx="5422392" cy="1694497"/>
          </a:xfrm>
          <a:prstGeom prst="rect">
            <a:avLst/>
          </a:prstGeom>
        </p:spPr>
      </p:pic>
      <p:sp>
        <p:nvSpPr>
          <p:cNvPr id="20" name="TextBox 19">
            <a:extLst>
              <a:ext uri="{FF2B5EF4-FFF2-40B4-BE49-F238E27FC236}">
                <a16:creationId xmlns:a16="http://schemas.microsoft.com/office/drawing/2014/main" id="{0E6903AE-40E9-4911-B848-38B54E9BB715}"/>
              </a:ext>
            </a:extLst>
          </p:cNvPr>
          <p:cNvSpPr txBox="1"/>
          <p:nvPr/>
        </p:nvSpPr>
        <p:spPr>
          <a:xfrm>
            <a:off x="8178150" y="185609"/>
            <a:ext cx="6930417" cy="369332"/>
          </a:xfrm>
          <a:prstGeom prst="rect">
            <a:avLst/>
          </a:prstGeom>
          <a:noFill/>
        </p:spPr>
        <p:txBody>
          <a:bodyPr wrap="square" rtlCol="0">
            <a:spAutoFit/>
          </a:bodyPr>
          <a:lstStyle/>
          <a:p>
            <a:r>
              <a:rPr lang="en-AU" dirty="0">
                <a:solidFill>
                  <a:schemeClr val="bg1"/>
                </a:solidFill>
              </a:rPr>
              <a:t>After I add </a:t>
            </a:r>
            <a:r>
              <a:rPr lang="en-AU" b="1" dirty="0">
                <a:solidFill>
                  <a:schemeClr val="bg1"/>
                </a:solidFill>
              </a:rPr>
              <a:t>ON DELETE CASCADE </a:t>
            </a:r>
          </a:p>
        </p:txBody>
      </p:sp>
      <p:pic>
        <p:nvPicPr>
          <p:cNvPr id="22" name="Picture 21" descr="Text&#10;&#10;Description automatically generated">
            <a:extLst>
              <a:ext uri="{FF2B5EF4-FFF2-40B4-BE49-F238E27FC236}">
                <a16:creationId xmlns:a16="http://schemas.microsoft.com/office/drawing/2014/main" id="{4B762E84-6B6B-49A6-9B14-A347CF489A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2471" y="740550"/>
            <a:ext cx="5429529" cy="1790792"/>
          </a:xfrm>
          <a:prstGeom prst="rect">
            <a:avLst/>
          </a:prstGeom>
        </p:spPr>
      </p:pic>
      <p:sp>
        <p:nvSpPr>
          <p:cNvPr id="2" name="Footer Placeholder 1">
            <a:extLst>
              <a:ext uri="{FF2B5EF4-FFF2-40B4-BE49-F238E27FC236}">
                <a16:creationId xmlns:a16="http://schemas.microsoft.com/office/drawing/2014/main" id="{0DCDED1D-AD04-4486-A211-0338483BA399}"/>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ECFE18-C2CE-4490-9144-0C3CB3FA559D}"/>
              </a:ext>
            </a:extLst>
          </p:cNvPr>
          <p:cNvSpPr>
            <a:spLocks noGrp="1"/>
          </p:cNvSpPr>
          <p:nvPr>
            <p:ph type="ctrTitle"/>
          </p:nvPr>
        </p:nvSpPr>
        <p:spPr>
          <a:xfrm>
            <a:off x="1746250" y="2235200"/>
            <a:ext cx="9144000" cy="2387600"/>
          </a:xfrm>
        </p:spPr>
        <p:txBody>
          <a:bodyPr>
            <a:normAutofit fontScale="90000"/>
          </a:bodyPr>
          <a:lstStyle/>
          <a:p>
            <a:r>
              <a:rPr lang="en-US" sz="8800" dirty="0">
                <a:solidFill>
                  <a:schemeClr val="bg1">
                    <a:alpha val="94000"/>
                  </a:schemeClr>
                </a:solidFill>
                <a:latin typeface="Impact" panose="020B0806030902050204" charset="0"/>
              </a:rPr>
              <a:t>06 </a:t>
            </a:r>
            <a:r>
              <a:rPr lang="en-AU" sz="8800" dirty="0">
                <a:solidFill>
                  <a:schemeClr val="bg1">
                    <a:alpha val="94000"/>
                  </a:schemeClr>
                </a:solidFill>
                <a:latin typeface="Impact" panose="020B0806030902050204" charset="0"/>
              </a:rPr>
              <a:t>the use of a view in my SQL</a:t>
            </a:r>
          </a:p>
        </p:txBody>
      </p:sp>
      <p:sp>
        <p:nvSpPr>
          <p:cNvPr id="2" name="Footer Placeholder 1">
            <a:extLst>
              <a:ext uri="{FF2B5EF4-FFF2-40B4-BE49-F238E27FC236}">
                <a16:creationId xmlns:a16="http://schemas.microsoft.com/office/drawing/2014/main" id="{8A653FB9-EE8E-45F7-BA82-7FB2A58BE9DB}"/>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C92846-C7B2-485C-94C9-4097545B406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The use of a view in SQL</a:t>
            </a:r>
          </a:p>
        </p:txBody>
      </p:sp>
      <p:pic>
        <p:nvPicPr>
          <p:cNvPr id="8" name="Picture 7" descr="Table&#10;&#10;Description automatically generated">
            <a:extLst>
              <a:ext uri="{FF2B5EF4-FFF2-40B4-BE49-F238E27FC236}">
                <a16:creationId xmlns:a16="http://schemas.microsoft.com/office/drawing/2014/main" id="{E1CA8EF6-7494-434D-BD95-453E3862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309" y="3082101"/>
            <a:ext cx="6780700" cy="2864844"/>
          </a:xfrm>
          <a:prstGeom prst="rect">
            <a:avLst/>
          </a:prstGeom>
        </p:spPr>
      </p:pic>
      <p:sp>
        <p:nvSpPr>
          <p:cNvPr id="9" name="TextBox 8">
            <a:extLst>
              <a:ext uri="{FF2B5EF4-FFF2-40B4-BE49-F238E27FC236}">
                <a16:creationId xmlns:a16="http://schemas.microsoft.com/office/drawing/2014/main" id="{2D3AD6BD-4C05-4B10-93B1-684BC54DA0A1}"/>
              </a:ext>
            </a:extLst>
          </p:cNvPr>
          <p:cNvSpPr txBox="1"/>
          <p:nvPr/>
        </p:nvSpPr>
        <p:spPr>
          <a:xfrm>
            <a:off x="5587138" y="1433593"/>
            <a:ext cx="5576161" cy="646331"/>
          </a:xfrm>
          <a:prstGeom prst="rect">
            <a:avLst/>
          </a:prstGeom>
          <a:noFill/>
        </p:spPr>
        <p:txBody>
          <a:bodyPr wrap="square" rtlCol="0">
            <a:spAutoFit/>
          </a:bodyPr>
          <a:lstStyle/>
          <a:p>
            <a:r>
              <a:rPr lang="en-AU" dirty="0"/>
              <a:t>Goal: build a new ‘</a:t>
            </a:r>
            <a:r>
              <a:rPr lang="en-AU" dirty="0" err="1"/>
              <a:t>employeesales</a:t>
            </a:r>
            <a:r>
              <a:rPr lang="en-AU" dirty="0"/>
              <a:t>’ entity to show each employee’s sales performance</a:t>
            </a:r>
          </a:p>
        </p:txBody>
      </p:sp>
      <p:sp>
        <p:nvSpPr>
          <p:cNvPr id="2" name="Footer Placeholder 1">
            <a:extLst>
              <a:ext uri="{FF2B5EF4-FFF2-40B4-BE49-F238E27FC236}">
                <a16:creationId xmlns:a16="http://schemas.microsoft.com/office/drawing/2014/main" id="{254146DB-AF59-4AE2-BB7F-6F2F67815963}"/>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6" name="文本框 25"/>
          <p:cNvSpPr txBox="1"/>
          <p:nvPr/>
        </p:nvSpPr>
        <p:spPr>
          <a:xfrm>
            <a:off x="3114675" y="3920490"/>
            <a:ext cx="3636010" cy="338554"/>
          </a:xfrm>
          <a:prstGeom prst="rect">
            <a:avLst/>
          </a:prstGeom>
          <a:noFill/>
        </p:spPr>
        <p:txBody>
          <a:bodyPr wrap="square" rtlCol="0" anchor="t">
            <a:spAutoFit/>
          </a:bodyPr>
          <a:lstStyle/>
          <a:p>
            <a:pPr algn="ctr"/>
            <a:r>
              <a:rPr lang="en-US" altLang="zh-CN" sz="1600" spc="300" dirty="0">
                <a:solidFill>
                  <a:schemeClr val="bg1"/>
                </a:solidFill>
                <a:uFillTx/>
                <a:latin typeface="微软雅黑" panose="020B0503020204020204" pitchFamily="34" charset="-122"/>
                <a:ea typeface="微软雅黑" panose="020B0503020204020204" pitchFamily="34" charset="-122"/>
                <a:sym typeface="+mn-ea"/>
              </a:rPr>
              <a:t>part one</a:t>
            </a:r>
          </a:p>
        </p:txBody>
      </p:sp>
      <p:sp>
        <p:nvSpPr>
          <p:cNvPr id="7" name="标题 6"/>
          <p:cNvSpPr>
            <a:spLocks noGrp="1"/>
          </p:cNvSpPr>
          <p:nvPr>
            <p:ph type="ctrTitle"/>
          </p:nvPr>
        </p:nvSpPr>
        <p:spPr>
          <a:xfrm>
            <a:off x="3939540" y="2526665"/>
            <a:ext cx="6925310" cy="1499235"/>
          </a:xfrm>
        </p:spPr>
        <p:txBody>
          <a:bodyPr>
            <a:noAutofit/>
          </a:bodyPr>
          <a:lstStyle/>
          <a:p>
            <a:pPr algn="ctr"/>
            <a:r>
              <a:rPr lang="en-US" altLang="zh-CN" sz="8800" spc="300" dirty="0">
                <a:solidFill>
                  <a:schemeClr val="bg1">
                    <a:alpha val="94000"/>
                  </a:schemeClr>
                </a:solidFill>
                <a:latin typeface="Impact" panose="020B0806030902050204" charset="0"/>
              </a:rPr>
              <a:t>01  Overview</a:t>
            </a:r>
          </a:p>
        </p:txBody>
      </p:sp>
      <p:sp>
        <p:nvSpPr>
          <p:cNvPr id="2" name="Footer Placeholder 1">
            <a:extLst>
              <a:ext uri="{FF2B5EF4-FFF2-40B4-BE49-F238E27FC236}">
                <a16:creationId xmlns:a16="http://schemas.microsoft.com/office/drawing/2014/main" id="{8E6F0DE1-54A1-42DB-8901-09F2480D6807}"/>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0E2AEF-4B9A-4866-A6A9-9503A847D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website&#10;&#10;Description automatically generated">
            <a:extLst>
              <a:ext uri="{FF2B5EF4-FFF2-40B4-BE49-F238E27FC236}">
                <a16:creationId xmlns:a16="http://schemas.microsoft.com/office/drawing/2014/main" id="{9D8639AA-FDBC-4C55-B1B8-EEE88B7437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27" y="3341176"/>
            <a:ext cx="6308205" cy="3516824"/>
          </a:xfrm>
          <a:prstGeom prst="rect">
            <a:avLst/>
          </a:prstGeom>
          <a:effectLst>
            <a:outerShdw blurRad="406400" dist="317500" dir="5400000" sx="89000" sy="89000" rotWithShape="0">
              <a:prstClr val="black">
                <a:alpha val="15000"/>
              </a:prstClr>
            </a:outerShdw>
          </a:effectLst>
        </p:spPr>
      </p:pic>
      <p:sp>
        <p:nvSpPr>
          <p:cNvPr id="2" name="TextBox 1">
            <a:extLst>
              <a:ext uri="{FF2B5EF4-FFF2-40B4-BE49-F238E27FC236}">
                <a16:creationId xmlns:a16="http://schemas.microsoft.com/office/drawing/2014/main" id="{F13C6AB1-7D61-4F66-9647-7687B77075AB}"/>
              </a:ext>
            </a:extLst>
          </p:cNvPr>
          <p:cNvSpPr txBox="1"/>
          <p:nvPr/>
        </p:nvSpPr>
        <p:spPr>
          <a:xfrm>
            <a:off x="8105496" y="3759378"/>
            <a:ext cx="3507415" cy="3635339"/>
          </a:xfrm>
          <a:prstGeom prst="rect">
            <a:avLst/>
          </a:prstGeom>
        </p:spPr>
        <p:txBody>
          <a:bodyPr vert="horz" lIns="91440" tIns="45720" rIns="91440" bIns="45720" rtlCol="0">
            <a:normAutofit/>
          </a:bodyPr>
          <a:lstStyle/>
          <a:p>
            <a:pPr>
              <a:lnSpc>
                <a:spcPct val="90000"/>
              </a:lnSpc>
              <a:spcAft>
                <a:spcPts val="600"/>
              </a:spcAft>
            </a:pPr>
            <a:r>
              <a:rPr lang="en-US" sz="1400" b="0" i="0" dirty="0">
                <a:effectLst/>
              </a:rPr>
              <a:t>JB HI-FI offer the world's leading brands of Computers, Tablets, TVs, Cameras, Hi-Fi, Speakers, Home Theatre, Portable Audio, the largest range of games, recorded music, DVD music, Blu-Ray and DVD movies and TV shows and stacks more all at cheap prices! Everything you're after is available in one of our stores or online. JB Hi-Fi has it all - best brands, huge range, cheapest prices, convenient locations, but most importantly genuine personal service from our experienced specialist staff.</a:t>
            </a:r>
          </a:p>
          <a:p>
            <a:pPr>
              <a:lnSpc>
                <a:spcPct val="90000"/>
              </a:lnSpc>
              <a:spcAft>
                <a:spcPts val="600"/>
              </a:spcAft>
            </a:pPr>
            <a:endParaRPr lang="en-US" sz="1400" dirty="0"/>
          </a:p>
        </p:txBody>
      </p:sp>
      <p:sp>
        <p:nvSpPr>
          <p:cNvPr id="5" name="TextBox 4">
            <a:extLst>
              <a:ext uri="{FF2B5EF4-FFF2-40B4-BE49-F238E27FC236}">
                <a16:creationId xmlns:a16="http://schemas.microsoft.com/office/drawing/2014/main" id="{6620CEC7-852F-412A-B9D1-41DD64A06BB1}"/>
              </a:ext>
            </a:extLst>
          </p:cNvPr>
          <p:cNvSpPr txBox="1"/>
          <p:nvPr/>
        </p:nvSpPr>
        <p:spPr>
          <a:xfrm>
            <a:off x="2440983" y="1472339"/>
            <a:ext cx="8531817" cy="1477328"/>
          </a:xfrm>
          <a:prstGeom prst="rect">
            <a:avLst/>
          </a:prstGeom>
          <a:noFill/>
        </p:spPr>
        <p:txBody>
          <a:bodyPr wrap="square" rtlCol="0">
            <a:spAutoFit/>
          </a:bodyPr>
          <a:lstStyle/>
          <a:p>
            <a:r>
              <a:rPr lang="en-AU" b="1" dirty="0"/>
              <a:t>Goal: </a:t>
            </a:r>
            <a:r>
              <a:rPr lang="en-AU" dirty="0"/>
              <a:t>JB HI-FI have many store in Australia. Through different entities, we can calculate different employee’s salary according to their individual performance. This goal can be achieved by SQL Queries. Also, for each employee, we can see which type of product they are good at to sell. For this reason, we can allocate different employee to sell product which they are good at.</a:t>
            </a:r>
          </a:p>
        </p:txBody>
      </p:sp>
      <p:sp>
        <p:nvSpPr>
          <p:cNvPr id="3" name="Footer Placeholder 2">
            <a:extLst>
              <a:ext uri="{FF2B5EF4-FFF2-40B4-BE49-F238E27FC236}">
                <a16:creationId xmlns:a16="http://schemas.microsoft.com/office/drawing/2014/main" id="{CA780E6A-EBB7-4F99-9348-41F164A0CA96}"/>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6" name="文本框 25"/>
          <p:cNvSpPr txBox="1"/>
          <p:nvPr/>
        </p:nvSpPr>
        <p:spPr>
          <a:xfrm>
            <a:off x="3749675" y="2675890"/>
            <a:ext cx="3636010" cy="352425"/>
          </a:xfrm>
          <a:prstGeom prst="rect">
            <a:avLst/>
          </a:prstGeom>
          <a:noFill/>
        </p:spPr>
        <p:txBody>
          <a:bodyPr wrap="square" rtlCol="0" anchor="t">
            <a:spAutoFit/>
          </a:bodyPr>
          <a:lstStyle/>
          <a:p>
            <a:pPr algn="ctr"/>
            <a:r>
              <a:rPr lang="en-US" altLang="zh-CN" sz="1600" spc="300" dirty="0">
                <a:solidFill>
                  <a:schemeClr val="bg1"/>
                </a:solidFill>
                <a:uFillTx/>
                <a:latin typeface="微软雅黑" panose="020B0503020204020204" pitchFamily="34" charset="-122"/>
                <a:ea typeface="微软雅黑" panose="020B0503020204020204" pitchFamily="34" charset="-122"/>
                <a:sym typeface="+mn-ea"/>
              </a:rPr>
              <a:t>part two</a:t>
            </a:r>
          </a:p>
        </p:txBody>
      </p:sp>
      <p:sp>
        <p:nvSpPr>
          <p:cNvPr id="7" name="标题 6"/>
          <p:cNvSpPr>
            <a:spLocks noGrp="1"/>
          </p:cNvSpPr>
          <p:nvPr>
            <p:ph type="ctrTitle"/>
          </p:nvPr>
        </p:nvSpPr>
        <p:spPr>
          <a:xfrm>
            <a:off x="3056890" y="3879215"/>
            <a:ext cx="7833360" cy="1499235"/>
          </a:xfrm>
        </p:spPr>
        <p:txBody>
          <a:bodyPr>
            <a:noAutofit/>
          </a:bodyPr>
          <a:lstStyle/>
          <a:p>
            <a:pPr algn="ctr"/>
            <a:r>
              <a:rPr lang="en-US" altLang="zh-CN" sz="8800" spc="300" dirty="0">
                <a:solidFill>
                  <a:schemeClr val="bg1">
                    <a:alpha val="94000"/>
                  </a:schemeClr>
                </a:solidFill>
                <a:latin typeface="Impact" panose="020B0806030902050204" charset="0"/>
              </a:rPr>
              <a:t>02 Entity Relationship Diagram</a:t>
            </a:r>
          </a:p>
        </p:txBody>
      </p:sp>
      <p:sp>
        <p:nvSpPr>
          <p:cNvPr id="2" name="Footer Placeholder 1">
            <a:extLst>
              <a:ext uri="{FF2B5EF4-FFF2-40B4-BE49-F238E27FC236}">
                <a16:creationId xmlns:a16="http://schemas.microsoft.com/office/drawing/2014/main" id="{44302D86-70A9-4454-A8BB-71170751A801}"/>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8E799AD-443C-455B-B951-F8EB3BC4F50F}"/>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JIBIHIFI</a:t>
            </a:r>
          </a:p>
        </p:txBody>
      </p:sp>
      <p:pic>
        <p:nvPicPr>
          <p:cNvPr id="7" name="Picture 6" descr="Diagram, schematic&#10;&#10;Description automatically generated">
            <a:extLst>
              <a:ext uri="{FF2B5EF4-FFF2-40B4-BE49-F238E27FC236}">
                <a16:creationId xmlns:a16="http://schemas.microsoft.com/office/drawing/2014/main" id="{2753D4BD-C0C5-412F-B8E3-E883975A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237" y="844419"/>
            <a:ext cx="7061563" cy="5112013"/>
          </a:xfrm>
          <a:prstGeom prst="rect">
            <a:avLst/>
          </a:prstGeom>
        </p:spPr>
      </p:pic>
      <p:sp>
        <p:nvSpPr>
          <p:cNvPr id="2" name="Footer Placeholder 1">
            <a:extLst>
              <a:ext uri="{FF2B5EF4-FFF2-40B4-BE49-F238E27FC236}">
                <a16:creationId xmlns:a16="http://schemas.microsoft.com/office/drawing/2014/main" id="{88E40261-F413-4271-87B1-4E2127612601}"/>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9C3A28-1328-4EB0-89DA-528D59FB985A}"/>
              </a:ext>
            </a:extLst>
          </p:cNvPr>
          <p:cNvSpPr txBox="1"/>
          <p:nvPr/>
        </p:nvSpPr>
        <p:spPr>
          <a:xfrm>
            <a:off x="838200" y="2548467"/>
            <a:ext cx="4595071" cy="362849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One to Many</a:t>
            </a:r>
          </a:p>
        </p:txBody>
      </p:sp>
      <p:sp>
        <p:nvSpPr>
          <p:cNvPr id="21" name="Rectangle 2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Diagram&#10;&#10;Description automatically generated">
            <a:extLst>
              <a:ext uri="{FF2B5EF4-FFF2-40B4-BE49-F238E27FC236}">
                <a16:creationId xmlns:a16="http://schemas.microsoft.com/office/drawing/2014/main" id="{44DF7429-2F6E-4E9C-8EEE-95C92866B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5815" y="173958"/>
            <a:ext cx="1296759" cy="2971316"/>
          </a:xfrm>
          <a:prstGeom prst="rect">
            <a:avLst/>
          </a:prstGeom>
        </p:spPr>
      </p:pic>
      <p:pic>
        <p:nvPicPr>
          <p:cNvPr id="33" name="Picture 32" descr="Diagram, schematic&#10;&#10;Description automatically generated">
            <a:extLst>
              <a:ext uri="{FF2B5EF4-FFF2-40B4-BE49-F238E27FC236}">
                <a16:creationId xmlns:a16="http://schemas.microsoft.com/office/drawing/2014/main" id="{9C93A499-5055-41AE-9C38-415D246C3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179" y="896137"/>
            <a:ext cx="2865090" cy="1227896"/>
          </a:xfrm>
          <a:prstGeom prst="rect">
            <a:avLst/>
          </a:prstGeom>
        </p:spPr>
      </p:pic>
      <p:pic>
        <p:nvPicPr>
          <p:cNvPr id="36" name="Picture 35" descr="Table&#10;&#10;Description automatically generated with low confidence">
            <a:extLst>
              <a:ext uri="{FF2B5EF4-FFF2-40B4-BE49-F238E27FC236}">
                <a16:creationId xmlns:a16="http://schemas.microsoft.com/office/drawing/2014/main" id="{262C4ACE-E7BF-4373-AFCC-18F34223E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6673" y="4379670"/>
            <a:ext cx="4985901" cy="1582193"/>
          </a:xfrm>
          <a:prstGeom prst="rect">
            <a:avLst/>
          </a:prstGeom>
        </p:spPr>
      </p:pic>
      <p:sp>
        <p:nvSpPr>
          <p:cNvPr id="2" name="Footer Placeholder 1">
            <a:extLst>
              <a:ext uri="{FF2B5EF4-FFF2-40B4-BE49-F238E27FC236}">
                <a16:creationId xmlns:a16="http://schemas.microsoft.com/office/drawing/2014/main" id="{1982064B-DFA5-40C2-8BC4-246A2DEB15C4}"/>
              </a:ext>
            </a:extLst>
          </p:cNvPr>
          <p:cNvSpPr>
            <a:spLocks noGrp="1"/>
          </p:cNvSpPr>
          <p:nvPr>
            <p:ph type="ftr" sz="quarter" idx="11"/>
          </p:nvPr>
        </p:nvSpPr>
        <p:spPr/>
        <p:txBody>
          <a:bodyPr/>
          <a:lstStyle/>
          <a:p>
            <a:r>
              <a:rPr lang="en-AU" altLang="zh-CN"/>
              <a:t>YUMENG QIN 14376646</a:t>
            </a:r>
            <a:endParaRPr lang="zh-CN" alt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1" name="Freeform: Shape 4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5145F088-5D53-4077-B4B5-334BDBE7A2CE}"/>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alpha val="60000"/>
                  </a:schemeClr>
                </a:solidFill>
              </a:rPr>
              <a:t>Many-Many</a:t>
            </a:r>
          </a:p>
        </p:txBody>
      </p:sp>
      <p:pic>
        <p:nvPicPr>
          <p:cNvPr id="23" name="Picture 22" descr="Diagram&#10;&#10;Description automatically generated">
            <a:extLst>
              <a:ext uri="{FF2B5EF4-FFF2-40B4-BE49-F238E27FC236}">
                <a16:creationId xmlns:a16="http://schemas.microsoft.com/office/drawing/2014/main" id="{B887D6CE-B3A6-4FCC-8BB6-15745DF96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127" y="915418"/>
            <a:ext cx="1364909" cy="5571062"/>
          </a:xfrm>
          <a:prstGeom prst="rect">
            <a:avLst/>
          </a:prstGeom>
        </p:spPr>
      </p:pic>
      <p:pic>
        <p:nvPicPr>
          <p:cNvPr id="32" name="Picture 31" descr="Diagram&#10;&#10;Description automatically generated">
            <a:extLst>
              <a:ext uri="{FF2B5EF4-FFF2-40B4-BE49-F238E27FC236}">
                <a16:creationId xmlns:a16="http://schemas.microsoft.com/office/drawing/2014/main" id="{F7369D93-1ADB-4D1A-993B-8ECA47BA9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087" y="1613139"/>
            <a:ext cx="4108294" cy="4131503"/>
          </a:xfrm>
          <a:prstGeom prst="rect">
            <a:avLst/>
          </a:prstGeom>
        </p:spPr>
      </p:pic>
      <p:sp>
        <p:nvSpPr>
          <p:cNvPr id="3" name="Footer Placeholder 2">
            <a:extLst>
              <a:ext uri="{FF2B5EF4-FFF2-40B4-BE49-F238E27FC236}">
                <a16:creationId xmlns:a16="http://schemas.microsoft.com/office/drawing/2014/main" id="{DD399B35-93C2-4044-956C-61928D372D5F}"/>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6" name="文本框 25"/>
          <p:cNvSpPr txBox="1"/>
          <p:nvPr/>
        </p:nvSpPr>
        <p:spPr>
          <a:xfrm>
            <a:off x="1533525" y="4287837"/>
            <a:ext cx="3636010" cy="352425"/>
          </a:xfrm>
          <a:prstGeom prst="rect">
            <a:avLst/>
          </a:prstGeom>
          <a:noFill/>
        </p:spPr>
        <p:txBody>
          <a:bodyPr wrap="square" rtlCol="0" anchor="t">
            <a:spAutoFit/>
          </a:bodyPr>
          <a:lstStyle/>
          <a:p>
            <a:pPr algn="ctr"/>
            <a:r>
              <a:rPr lang="en-US" altLang="zh-CN" sz="1600" spc="300" dirty="0">
                <a:solidFill>
                  <a:schemeClr val="bg1"/>
                </a:solidFill>
                <a:uFillTx/>
                <a:latin typeface="微软雅黑" panose="020B0503020204020204" pitchFamily="34" charset="-122"/>
                <a:ea typeface="微软雅黑" panose="020B0503020204020204" pitchFamily="34" charset="-122"/>
                <a:sym typeface="+mn-ea"/>
              </a:rPr>
              <a:t>part three</a:t>
            </a:r>
          </a:p>
        </p:txBody>
      </p:sp>
      <p:sp>
        <p:nvSpPr>
          <p:cNvPr id="7" name="标题 6"/>
          <p:cNvSpPr>
            <a:spLocks noGrp="1"/>
          </p:cNvSpPr>
          <p:nvPr>
            <p:ph type="ctrTitle"/>
          </p:nvPr>
        </p:nvSpPr>
        <p:spPr>
          <a:xfrm>
            <a:off x="2231390" y="2964815"/>
            <a:ext cx="8252460" cy="1499235"/>
          </a:xfrm>
        </p:spPr>
        <p:txBody>
          <a:bodyPr>
            <a:noAutofit/>
          </a:bodyPr>
          <a:lstStyle/>
          <a:p>
            <a:pPr algn="ctr"/>
            <a:r>
              <a:rPr lang="en-US" altLang="zh-CN" sz="8800" spc="300" dirty="0">
                <a:solidFill>
                  <a:schemeClr val="bg1">
                    <a:alpha val="94000"/>
                  </a:schemeClr>
                </a:solidFill>
                <a:latin typeface="Impact" panose="020B0806030902050204" charset="0"/>
              </a:rPr>
              <a:t>03 SQL Queries</a:t>
            </a:r>
          </a:p>
        </p:txBody>
      </p:sp>
      <p:sp>
        <p:nvSpPr>
          <p:cNvPr id="2" name="Footer Placeholder 1">
            <a:extLst>
              <a:ext uri="{FF2B5EF4-FFF2-40B4-BE49-F238E27FC236}">
                <a16:creationId xmlns:a16="http://schemas.microsoft.com/office/drawing/2014/main" id="{775065BD-3B81-414C-AA39-D5E02A60652A}"/>
              </a:ext>
            </a:extLst>
          </p:cNvPr>
          <p:cNvSpPr>
            <a:spLocks noGrp="1"/>
          </p:cNvSpPr>
          <p:nvPr>
            <p:ph type="ftr" sz="quarter" idx="11"/>
          </p:nvPr>
        </p:nvSpPr>
        <p:spPr/>
        <p:txBody>
          <a:bodyPr/>
          <a:lstStyle/>
          <a:p>
            <a:r>
              <a:rPr lang="en-AU" altLang="zh-CN"/>
              <a:t>YUMENG QIN 14376646</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4000">
        <p:fade/>
      </p:transition>
    </mc:Choice>
    <mc:Fallback xmlns="">
      <p:transition advClick="0" advTm="4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元素">
  <a:themeElements>
    <a:clrScheme name="商务蓝色-new">
      <a:dk1>
        <a:sysClr val="windowText" lastClr="000000"/>
      </a:dk1>
      <a:lt1>
        <a:sysClr val="window" lastClr="FFFFFF"/>
      </a:lt1>
      <a:dk2>
        <a:srgbClr val="073E87"/>
      </a:dk2>
      <a:lt2>
        <a:srgbClr val="C6E7FC"/>
      </a:lt2>
      <a:accent1>
        <a:srgbClr val="31B6FD"/>
      </a:accent1>
      <a:accent2>
        <a:srgbClr val="4584D3"/>
      </a:accent2>
      <a:accent3>
        <a:srgbClr val="B4CDED"/>
      </a:accent3>
      <a:accent4>
        <a:srgbClr val="C6EBFE"/>
      </a:accent4>
      <a:accent5>
        <a:srgbClr val="0293E0"/>
      </a:accent5>
      <a:accent6>
        <a:srgbClr val="D9E6F6"/>
      </a:accent6>
      <a:hlink>
        <a:srgbClr val="0080FF"/>
      </a:hlink>
      <a:folHlink>
        <a:srgbClr val="5EAEF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8048</TotalTime>
  <Words>875</Words>
  <Application>Microsoft Office PowerPoint</Application>
  <PresentationFormat>Widescreen</PresentationFormat>
  <Paragraphs>141</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微软雅黑</vt:lpstr>
      <vt:lpstr>方正兰亭超细黑简体</vt:lpstr>
      <vt:lpstr>Arial</vt:lpstr>
      <vt:lpstr>Calibri</vt:lpstr>
      <vt:lpstr>Impact</vt:lpstr>
      <vt:lpstr>Palatino Linotype</vt:lpstr>
      <vt:lpstr>Times New Roman</vt:lpstr>
      <vt:lpstr>元素</vt:lpstr>
      <vt:lpstr>Agenda</vt:lpstr>
      <vt:lpstr>Agenda</vt:lpstr>
      <vt:lpstr>01  Overview</vt:lpstr>
      <vt:lpstr>PowerPoint Presentation</vt:lpstr>
      <vt:lpstr>02 Entity Relationship Diagram</vt:lpstr>
      <vt:lpstr>JIBIHIFI</vt:lpstr>
      <vt:lpstr>PowerPoint Presentation</vt:lpstr>
      <vt:lpstr>PowerPoint Presentation</vt:lpstr>
      <vt:lpstr>03 SQL Queries</vt:lpstr>
      <vt:lpstr>PowerPoint Presentation</vt:lpstr>
      <vt:lpstr>PowerPoint Presentation</vt:lpstr>
      <vt:lpstr>PowerPoint Presentation</vt:lpstr>
      <vt:lpstr>PowerPoint Presentation</vt:lpstr>
      <vt:lpstr>The cross product equivalent to the "natural join" query above</vt:lpstr>
      <vt:lpstr>PowerPoint Presentation</vt:lpstr>
      <vt:lpstr>PowerPoint Presentation</vt:lpstr>
      <vt:lpstr>04 Domain Integrity</vt:lpstr>
      <vt:lpstr>PowerPoint Presentation</vt:lpstr>
      <vt:lpstr>PowerPoint Presentation</vt:lpstr>
      <vt:lpstr>PowerPoint Presentation</vt:lpstr>
      <vt:lpstr>05 ON DELETE RESTRICT&amp;ON DELETE CASCADE   </vt:lpstr>
      <vt:lpstr>PowerPoint Presentation</vt:lpstr>
      <vt:lpstr>PowerPoint Presentation</vt:lpstr>
      <vt:lpstr>06 the use of a view in my 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经济分析报告模板</dc:title>
  <dc:creator>Administrator</dc:creator>
  <cp:lastModifiedBy>Yumeng Qin</cp:lastModifiedBy>
  <cp:revision>127</cp:revision>
  <cp:lastPrinted>2021-10-10T12:03:40Z</cp:lastPrinted>
  <dcterms:created xsi:type="dcterms:W3CDTF">2015-05-05T08:02:00Z</dcterms:created>
  <dcterms:modified xsi:type="dcterms:W3CDTF">2021-10-19T08:09:35Z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